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  <p:sldMasterId id="2147483660" r:id="rId2"/>
  </p:sldMasterIdLst>
  <p:notesMasterIdLst>
    <p:notesMasterId r:id="rId13"/>
  </p:notesMasterIdLst>
  <p:sldIdLst>
    <p:sldId id="381" r:id="rId3"/>
    <p:sldId id="260" r:id="rId4"/>
    <p:sldId id="386" r:id="rId5"/>
    <p:sldId id="385" r:id="rId6"/>
    <p:sldId id="373" r:id="rId7"/>
    <p:sldId id="382" r:id="rId8"/>
    <p:sldId id="383" r:id="rId9"/>
    <p:sldId id="374" r:id="rId10"/>
    <p:sldId id="384" r:id="rId11"/>
    <p:sldId id="375" r:id="rId1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99"/>
    <a:srgbClr val="003399"/>
    <a:srgbClr val="1E237F"/>
    <a:srgbClr val="0F1675"/>
    <a:srgbClr val="F3CD53"/>
    <a:srgbClr val="EBCD53"/>
    <a:srgbClr val="C28F10"/>
    <a:srgbClr val="3F626D"/>
    <a:srgbClr val="1D2B37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2" autoAdjust="0"/>
    <p:restoredTop sz="94645" autoAdjust="0"/>
  </p:normalViewPr>
  <p:slideViewPr>
    <p:cSldViewPr snapToGrid="0" snapToObjects="1">
      <p:cViewPr varScale="1">
        <p:scale>
          <a:sx n="104" d="100"/>
          <a:sy n="104" d="100"/>
        </p:scale>
        <p:origin x="18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viewProps" Target="viewProps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369A76B-6278-4649-B535-31EF52A8CEF3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8D1084C-C5EC-43DE-A90F-831C4D7FBF7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566513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6614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890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183956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7933334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7909698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953235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671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825625"/>
            <a:ext cx="386715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086864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900463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301378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43290478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64338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80756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3133992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718123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762625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226133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8456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4329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9130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8513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0555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/>
              <a:t>Click to edit Master text styles</a:t>
            </a:r>
          </a:p>
          <a:p>
            <a:pPr lvl="1"/>
            <a:r>
              <a:rPr lang="en-US" altLang="ko-KR"/>
              <a:t>Second level</a:t>
            </a:r>
          </a:p>
          <a:p>
            <a:pPr lvl="2"/>
            <a:r>
              <a:rPr lang="en-US" altLang="ko-KR"/>
              <a:t>Third level</a:t>
            </a:r>
          </a:p>
          <a:p>
            <a:pPr lvl="3"/>
            <a:r>
              <a:rPr lang="en-US" altLang="ko-KR"/>
              <a:t>Fourth level</a:t>
            </a:r>
          </a:p>
          <a:p>
            <a:pPr lvl="4"/>
            <a:r>
              <a:rPr lang="en-US" altLang="ko-KR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225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906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1BF7DB-DB62-A043-BAAF-0F790FF2A447}" type="datetimeFigureOut">
              <a:rPr lang="en-US" smtClean="0"/>
              <a:t>2/10/2025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85337B-F046-F345-AC1D-E29AD76376D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793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628650" y="365125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6286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BEB10C3-9445-41C9-B0E3-6F46B6581ACA}" type="datetimeFigureOut">
              <a:rPr lang="ko-KR" altLang="en-US" smtClean="0"/>
              <a:t>2025-02-10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028950" y="6356350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457950" y="6356350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621A1A-18DB-49E8-9026-F70AE02BB2CB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90380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extBox 29"/>
          <p:cNvSpPr txBox="1"/>
          <p:nvPr/>
        </p:nvSpPr>
        <p:spPr>
          <a:xfrm>
            <a:off x="3393953" y="3013501"/>
            <a:ext cx="2356094" cy="830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altLang="ko-KR" sz="24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24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24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0" y="4070861"/>
            <a:ext cx="9144000" cy="4737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기 술 </a:t>
            </a:r>
            <a:r>
              <a:rPr lang="en-US" altLang="ko-KR" sz="2500" b="1" dirty="0">
                <a:solidFill>
                  <a:srgbClr val="1E237F"/>
                </a:solidFill>
                <a:latin typeface="+mj-ea"/>
                <a:ea typeface="+mj-ea"/>
              </a:rPr>
              <a:t>· </a:t>
            </a:r>
            <a:r>
              <a:rPr lang="ko-KR" altLang="en-US" sz="2500" b="1" dirty="0">
                <a:solidFill>
                  <a:srgbClr val="1E237F"/>
                </a:solidFill>
                <a:latin typeface="+mj-ea"/>
                <a:ea typeface="+mj-ea"/>
              </a:rPr>
              <a:t>제 품  소 개 서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0" y="5162605"/>
            <a:ext cx="9144000" cy="14003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500" b="1" dirty="0">
                <a:latin typeface="+mj-ea"/>
                <a:ea typeface="+mj-ea"/>
              </a:rPr>
              <a:t>         기업명 </a:t>
            </a:r>
            <a:r>
              <a:rPr lang="en-US" altLang="ko-KR" sz="2500" b="1" dirty="0">
                <a:latin typeface="+mj-ea"/>
                <a:ea typeface="+mj-ea"/>
              </a:rPr>
              <a:t>:   </a:t>
            </a:r>
          </a:p>
          <a:p>
            <a:r>
              <a:rPr lang="en-US" altLang="ko-KR" sz="2500" b="1" dirty="0">
                <a:latin typeface="+mj-ea"/>
                <a:ea typeface="+mj-ea"/>
              </a:rPr>
              <a:t>                    </a:t>
            </a:r>
          </a:p>
          <a:p>
            <a:endParaRPr lang="en-US" altLang="ko-KR" sz="1000" b="1" dirty="0">
              <a:latin typeface="+mj-ea"/>
              <a:ea typeface="+mj-ea"/>
            </a:endParaRPr>
          </a:p>
          <a:p>
            <a:r>
              <a:rPr lang="en-US" altLang="ko-KR" sz="2500" b="1" dirty="0">
                <a:latin typeface="+mj-ea"/>
                <a:ea typeface="+mj-ea"/>
              </a:rPr>
              <a:t>         </a:t>
            </a:r>
            <a:r>
              <a:rPr lang="ko-KR" altLang="en-US" sz="2500" b="1" dirty="0">
                <a:latin typeface="+mj-ea"/>
                <a:ea typeface="+mj-ea"/>
              </a:rPr>
              <a:t>제품명 </a:t>
            </a:r>
            <a:r>
              <a:rPr lang="en-US" altLang="ko-KR" sz="2500" b="1" dirty="0">
                <a:latin typeface="+mj-ea"/>
                <a:ea typeface="+mj-ea"/>
              </a:rPr>
              <a:t>:</a:t>
            </a:r>
            <a:endParaRPr lang="ko-KR" altLang="en-US" sz="2500" b="1" dirty="0">
              <a:latin typeface="+mj-ea"/>
              <a:ea typeface="+mj-ea"/>
            </a:endParaRPr>
          </a:p>
        </p:txBody>
      </p:sp>
      <p:pic>
        <p:nvPicPr>
          <p:cNvPr id="4" name="그림 3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C52D40F1-8BE5-5860-AA53-A61D9A1E59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18183" y="858464"/>
            <a:ext cx="3107634" cy="21854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92211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en-US" altLang="ko-KR" sz="2000" dirty="0">
                <a:solidFill>
                  <a:srgbClr val="3F626D"/>
                </a:solidFill>
                <a:latin typeface="맑은 고딕"/>
                <a:ea typeface="맑은 고딕"/>
                <a:cs typeface="SM KGothic Std Regular"/>
              </a:rPr>
              <a:t>Ⅲ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기타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61094" y="1552730"/>
            <a:ext cx="8157898" cy="2437999"/>
          </a:xfrm>
          <a:effectLst/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>
              <a:buAutoNum type="arabicPeriod"/>
            </a:pP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예시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)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디자인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 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등</a:t>
            </a: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8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-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외향적 아름다움 및 이용자 친화적 디자인이 어떻게 반영되었는지 기재해주세요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589CEF-88C2-BCC0-C757-202D37B19997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5" name="그림 4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3DC64622-D9AD-BC38-C395-F0B572F2AD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506755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1" y="1643486"/>
            <a:ext cx="6841374" cy="2032043"/>
          </a:xfrm>
          <a:effectLst/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ko-KR" sz="1500" b="1" dirty="0">
                <a:solidFill>
                  <a:srgbClr val="FF0000"/>
                </a:solidFill>
              </a:rPr>
              <a:t>15 </a:t>
            </a:r>
            <a:r>
              <a:rPr lang="ko-KR" altLang="en-US" sz="1500" b="1" dirty="0">
                <a:solidFill>
                  <a:srgbClr val="FF0000"/>
                </a:solidFill>
              </a:rPr>
              <a:t>페이지 이내 작성</a:t>
            </a:r>
            <a:endParaRPr lang="en-US" altLang="ko-KR" sz="1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500" b="1">
                <a:solidFill>
                  <a:srgbClr val="FF0000"/>
                </a:solidFill>
              </a:rPr>
              <a:t>양식 </a:t>
            </a:r>
            <a:r>
              <a:rPr lang="ko-KR" altLang="en-US" sz="1500" b="1" dirty="0">
                <a:solidFill>
                  <a:srgbClr val="FF0000"/>
                </a:solidFill>
              </a:rPr>
              <a:t>내 항목명 변경 불가 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 err="1">
                <a:solidFill>
                  <a:srgbClr val="FF0000"/>
                </a:solidFill>
              </a:rPr>
              <a:t>페이지별</a:t>
            </a:r>
            <a:r>
              <a:rPr lang="ko-KR" altLang="en-US" sz="1500" b="1" dirty="0">
                <a:solidFill>
                  <a:srgbClr val="FF0000"/>
                </a:solidFill>
              </a:rPr>
              <a:t> 항목 참고</a:t>
            </a:r>
            <a:r>
              <a:rPr lang="en-US" altLang="ko-KR" sz="1500" b="1" dirty="0">
                <a:solidFill>
                  <a:srgbClr val="FF0000"/>
                </a:solidFill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서체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칼라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폰트는 임의 선택 가능</a:t>
            </a:r>
            <a:r>
              <a:rPr lang="en-US" altLang="ko-KR" sz="1500" b="1" dirty="0">
                <a:solidFill>
                  <a:srgbClr val="FF0000"/>
                </a:solidFill>
              </a:rPr>
              <a:t>(</a:t>
            </a:r>
            <a:r>
              <a:rPr lang="ko-KR" altLang="en-US" sz="1500" b="1" dirty="0">
                <a:solidFill>
                  <a:srgbClr val="FF0000"/>
                </a:solidFill>
              </a:rPr>
              <a:t>별도 폰트 사용시</a:t>
            </a:r>
            <a:r>
              <a:rPr lang="en-US" altLang="ko-KR" sz="1500" b="1" dirty="0">
                <a:solidFill>
                  <a:srgbClr val="FF0000"/>
                </a:solidFill>
              </a:rPr>
              <a:t>, </a:t>
            </a:r>
            <a:r>
              <a:rPr lang="ko-KR" altLang="en-US" sz="1500" b="1" dirty="0">
                <a:solidFill>
                  <a:srgbClr val="FF0000"/>
                </a:solidFill>
              </a:rPr>
              <a:t>폰트 </a:t>
            </a:r>
            <a:r>
              <a:rPr lang="ko-KR" altLang="en-US" sz="1500" b="1">
                <a:solidFill>
                  <a:srgbClr val="FF0000"/>
                </a:solidFill>
              </a:rPr>
              <a:t>포함 송부</a:t>
            </a:r>
            <a:r>
              <a:rPr lang="en-US" altLang="ko-KR" sz="1500" b="1">
                <a:solidFill>
                  <a:srgbClr val="FF0000"/>
                </a:solidFill>
              </a:rPr>
              <a:t>)</a:t>
            </a:r>
            <a:endParaRPr lang="en-US" altLang="ko-KR" sz="1500" b="1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ko-KR" altLang="en-US" sz="1500" b="1" dirty="0">
                <a:solidFill>
                  <a:srgbClr val="FF0000"/>
                </a:solidFill>
              </a:rPr>
              <a:t>사진 또는 영상을 통한 설명 자료 제출 필수</a:t>
            </a:r>
          </a:p>
        </p:txBody>
      </p:sp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□자료 작성 시 유의사항</a:t>
            </a:r>
            <a:endParaRPr lang="en-US" altLang="ko-KR" sz="2000" b="1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4" name="그림 3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FD3A2072-29C5-9A06-357C-8A42D4D05C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31032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예시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390515"/>
              </p:ext>
            </p:extLst>
          </p:nvPr>
        </p:nvGraphicFramePr>
        <p:xfrm>
          <a:off x="773088" y="1206618"/>
          <a:ext cx="8179726" cy="5178292"/>
        </p:xfrm>
        <a:graphic>
          <a:graphicData uri="http://schemas.openxmlformats.org/drawingml/2006/table">
            <a:tbl>
              <a:tblPr/>
              <a:tblGrid>
                <a:gridCol w="817972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328487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 </a:t>
                      </a:r>
                      <a:r>
                        <a:rPr lang="en-US" altLang="ko-K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EX [ICT </a:t>
                      </a:r>
                      <a:r>
                        <a:rPr lang="ko-KR" altLang="en-US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관련 대통령상 수상작</a:t>
                      </a:r>
                      <a:r>
                        <a:rPr lang="en-US" altLang="ko-KR" sz="14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]</a:t>
                      </a:r>
                      <a:endParaRPr lang="ko-KR" altLang="en-US" sz="1400" b="1" kern="1200" baseline="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890474">
                <a:tc>
                  <a:txBody>
                    <a:bodyPr/>
                    <a:lstStyle/>
                    <a:p>
                      <a:pPr marL="0" marR="0" indent="0" algn="ctr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8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endParaRPr lang="ko-KR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959331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</a:t>
                      </a:r>
                      <a:r>
                        <a:rPr lang="ko-KR" altLang="en-US" sz="1200" b="1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서비스를 터치로 편리하게 만들어주는 </a:t>
                      </a:r>
                      <a:r>
                        <a:rPr lang="en-US" altLang="ko-KR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1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이용한 정보 전달 기술</a:t>
                      </a:r>
                      <a:endParaRPr lang="ko-KR" altLang="en-US" sz="120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altLang="ko-KR" sz="600" b="1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  <a:ea typeface="+mn-ea"/>
                          <a:cs typeface="+mn-cs"/>
                        </a:rPr>
                        <a:t>1.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기기의 서비스 이용을 위해 필요한 바코드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·QR·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마그네틱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 다양한 정보전송 체계를 대신해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하나로 기능을 대체하는 세계최초 정보 솔루션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en-US" altLang="ko-KR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구글페이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삼성페이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티머니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등과 같은 별도의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규격을 이용하지 않고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표준 기술을 이용하여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  </a:t>
                      </a: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모든 정보제공 사업자들이 단말기 기종과 정보 규격과 관계없이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서비스 제공이 가능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보안이 취약한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QR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 바코드와는 달리 정보를 직접 전달하지 않고 리더기의 역할을 하는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Tag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로부터 정보를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읽어와 정보 유출 가능성이 없음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4.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별도의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스팩들과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전원</a:t>
                      </a:r>
                      <a:r>
                        <a:rPr lang="ko-KR" altLang="en-US" sz="12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케이블을 제거하여 장소에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제약없이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설치 가능하며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기존 리더기 대비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10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배 이상 가격 절감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5.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결제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멤버십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출입 등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서비스별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다른 정보 전달방식이 필요한 상황에서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태그를 활용하면 다양한 리더기가 필요 없어 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 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지고 효율적인 서비스 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UX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제공이 가능</a:t>
                      </a:r>
                      <a:endParaRPr lang="en-US" altLang="ko-KR" sz="12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endParaRPr lang="ko-KR" altLang="en-US" sz="600" b="0" kern="1200" dirty="0">
                        <a:solidFill>
                          <a:srgbClr val="FF0000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lvl="0" fontAlgn="base" latinLnBrk="1"/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6.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국제사업자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애플 등</a:t>
                      </a:r>
                      <a:r>
                        <a:rPr lang="en-US" altLang="ko-KR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허가가 필요 없는 정보전달 기술로써 전세계 </a:t>
                      </a:r>
                      <a:r>
                        <a:rPr lang="ko-KR" altLang="en-US" sz="12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모바일</a:t>
                      </a:r>
                      <a:r>
                        <a:rPr lang="ko-KR" altLang="en-US" sz="1200" b="0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ko-KR" altLang="en-US" sz="12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이용자가 안전한 서비스 이용 가능</a:t>
                      </a:r>
                    </a:p>
                    <a:p>
                      <a:pPr fontAlgn="base" latinLnBrk="1"/>
                      <a:r>
                        <a:rPr lang="en-US" altLang="ko-KR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※ Tag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를 읽어오는 방식으로 </a:t>
                      </a:r>
                      <a:r>
                        <a:rPr lang="en-US" altLang="ko-KR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NFC 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정보전달을 막아놓은 </a:t>
                      </a:r>
                      <a:r>
                        <a:rPr lang="ko-KR" altLang="en-US" sz="1000" b="0" kern="1200" dirty="0" err="1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아이폰에서도</a:t>
                      </a:r>
                      <a:r>
                        <a:rPr lang="ko-KR" altLang="en-US" sz="1000" b="0" kern="120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정보전달 가능</a:t>
                      </a: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8102" y="1564441"/>
            <a:ext cx="8146398" cy="183546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3550F80-9815-B228-CC24-5E4CE377836F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9" name="그림 8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057D6053-3488-5B88-EFE5-74BE1258AB3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356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직선 연결선 31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itle 1"/>
          <p:cNvSpPr txBox="1">
            <a:spLocks/>
          </p:cNvSpPr>
          <p:nvPr/>
        </p:nvSpPr>
        <p:spPr>
          <a:xfrm>
            <a:off x="84107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b="1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□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제품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 </a:t>
            </a:r>
            <a:r>
              <a:rPr lang="ko-KR" altLang="en-US" sz="2000" b="1" dirty="0" err="1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요약본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(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중요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, </a:t>
            </a:r>
            <a:r>
              <a:rPr lang="ko-KR" altLang="en-US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필수</a:t>
            </a:r>
            <a:r>
              <a:rPr lang="en-US" altLang="ko-KR" sz="2000" b="1" dirty="0">
                <a:solidFill>
                  <a:srgbClr val="FF0000"/>
                </a:solidFill>
                <a:latin typeface="맑은 고딕"/>
                <a:ea typeface="맑은 고딕"/>
                <a:cs typeface="SM KGothic Std Regular"/>
              </a:rPr>
              <a:t>)</a:t>
            </a:r>
            <a:endParaRPr lang="en-US" altLang="ko-KR" sz="2000" b="1" dirty="0">
              <a:solidFill>
                <a:srgbClr val="FF0000"/>
              </a:solidFill>
              <a:latin typeface="+mj-ea"/>
              <a:cs typeface="SM KGothic Std Regular"/>
            </a:endParaRPr>
          </a:p>
        </p:txBody>
      </p:sp>
      <p:graphicFrame>
        <p:nvGraphicFramePr>
          <p:cNvPr id="4" name="표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12804550"/>
              </p:ext>
            </p:extLst>
          </p:nvPr>
        </p:nvGraphicFramePr>
        <p:xfrm>
          <a:off x="565263" y="1584228"/>
          <a:ext cx="8429108" cy="4725132"/>
        </p:xfrm>
        <a:graphic>
          <a:graphicData uri="http://schemas.openxmlformats.org/drawingml/2006/table">
            <a:tbl>
              <a:tblPr/>
              <a:tblGrid>
                <a:gridCol w="842910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932192">
                <a:tc>
                  <a:txBody>
                    <a:bodyPr/>
                    <a:lstStyle/>
                    <a:p>
                      <a:pPr marL="0" marR="0" indent="0" algn="ctr" defTabSz="457200" rtl="0" eaLnBrk="1" fontAlgn="base" latinLnBrk="1" hangingPunct="1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80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제품기술 특장점 및 성과</a:t>
                      </a:r>
                      <a:r>
                        <a:rPr lang="en-US" altLang="ko-KR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lang="en-US" altLang="ko-KR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3P </a:t>
                      </a:r>
                      <a:r>
                        <a:rPr lang="ko-KR" altLang="en-US" sz="1800" b="1" kern="1200" baseline="0" dirty="0">
                          <a:solidFill>
                            <a:srgbClr val="FF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예시 </a:t>
                      </a:r>
                      <a:r>
                        <a:rPr lang="ko-KR" altLang="en-US" sz="1800" b="1" kern="1200" baseline="0" dirty="0">
                          <a:solidFill>
                            <a:srgbClr val="000099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참고</a:t>
                      </a:r>
                      <a:r>
                        <a:rPr lang="en-US" altLang="ko-KR" sz="1800" b="1" kern="1200" baseline="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ko-KR" altLang="en-US" sz="1800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AFAB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7265">
                <a:tc>
                  <a:txBody>
                    <a:bodyPr/>
                    <a:lstStyle/>
                    <a:p>
                      <a:pPr algn="ctr"/>
                      <a:r>
                        <a:rPr lang="en-US" altLang="ko-KR" dirty="0"/>
                        <a:t>(</a:t>
                      </a:r>
                      <a:r>
                        <a:rPr lang="ko-KR" altLang="en-US" dirty="0"/>
                        <a:t>제품 및 기술 설명 사진</a:t>
                      </a:r>
                      <a:r>
                        <a:rPr lang="en-US" altLang="ko-KR" dirty="0"/>
                        <a:t>)</a:t>
                      </a:r>
                      <a:endParaRPr lang="ko-KR" altLang="en-US" dirty="0"/>
                    </a:p>
                  </a:txBody>
                  <a:tcPr marL="50943" marR="50943" marT="37124" marB="37124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405675">
                <a:tc>
                  <a:txBody>
                    <a:bodyPr/>
                    <a:lstStyle/>
                    <a:p>
                      <a:pPr marL="0" marR="0" indent="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 </a:t>
                      </a:r>
                      <a:r>
                        <a:rPr lang="ko-KR" altLang="en-US" sz="1800" b="1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제품 요약설명</a:t>
                      </a:r>
                      <a:endParaRPr lang="en-US" altLang="ko-KR" sz="1800" b="1" kern="1200" dirty="0">
                        <a:solidFill>
                          <a:schemeClr val="tx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rgbClr val="FF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특장점 및 주요 성능</a:t>
                      </a:r>
                      <a:r>
                        <a:rPr lang="en-US" altLang="ko-KR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, </a:t>
                      </a:r>
                      <a:r>
                        <a:rPr lang="ko-KR" altLang="en-US" sz="1200" b="1" kern="0" spc="0" baseline="0" dirty="0">
                          <a:solidFill>
                            <a:srgbClr val="FF0000"/>
                          </a:solidFill>
                          <a:effectLst/>
                          <a:latin typeface="휴먼고딕"/>
                        </a:rPr>
                        <a:t>효과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  <a:p>
                      <a:pPr marL="228600" marR="0" indent="-228600" algn="l" defTabSz="457200" rtl="0" eaLnBrk="1" fontAlgn="base" latinLnBrk="0" hangingPunct="1">
                        <a:lnSpc>
                          <a:spcPct val="16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AutoNum type="arabicPeriod"/>
                        <a:tabLst/>
                        <a:defRPr/>
                      </a:pPr>
                      <a:r>
                        <a:rPr lang="en-US" altLang="ko-KR" sz="1200" b="1" kern="0" spc="0" baseline="0" dirty="0">
                          <a:solidFill>
                            <a:srgbClr val="000000"/>
                          </a:solidFill>
                          <a:effectLst/>
                          <a:latin typeface="휴먼고딕"/>
                        </a:rPr>
                        <a:t> </a:t>
                      </a:r>
                      <a:endParaRPr lang="en-US" altLang="ko-KR" sz="1200" b="1" kern="0" spc="0" dirty="0">
                        <a:solidFill>
                          <a:srgbClr val="000000"/>
                        </a:solidFill>
                        <a:effectLst/>
                        <a:latin typeface="휴먼고딕"/>
                      </a:endParaRPr>
                    </a:p>
                  </a:txBody>
                  <a:tcPr marL="50943" marR="50943" marT="37124" marB="37124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5BC53B00-65BE-33CA-FF7E-A119FD2CDA29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9" name="그림 8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830DA395-4388-1958-7C98-4E5A33A12A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709495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1. "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핵심기술 난이도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ea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ea typeface="+mj-ea"/>
              <a:cs typeface="SM JGothic Std Regular"/>
            </a:endParaRPr>
          </a:p>
          <a:p>
            <a:pPr marL="0" indent="0" fontAlgn="base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 -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참가신청 제품의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고난이도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기술 및 신기술 적용 정도를 기재해 주세요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fontAlgn="base">
              <a:buNone/>
            </a:pPr>
            <a:endParaRPr lang="ko-KR" altLang="en-US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 algn="ctr">
              <a:buNone/>
            </a:pPr>
            <a:endParaRPr lang="en-US" altLang="ko-KR" sz="1800" dirty="0">
              <a:solidFill>
                <a:srgbClr val="1D2B37">
                  <a:alpha val="75000"/>
                </a:srgbClr>
              </a:solidFill>
              <a:latin typeface="+mj-ea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3D590F-E32C-BFAC-6E16-185197207892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7" name="그림 6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9F458D32-0471-C6F9-6DCD-C02F0CAB4F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982188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독창성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국내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외 유사기술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 대비 차별적 성능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차이점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및 창출 가능한 독창적 성과를 기재해 주세요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.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50477C-EEF1-197B-EAE3-3C117EF78614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7" name="그림 6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05079BF5-498A-5D57-54EC-374A45D96EB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962027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1" y="408441"/>
            <a:ext cx="3202012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Ⅰ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기술적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3.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활용 </a:t>
            </a:r>
            <a:r>
              <a:rPr lang="ko-KR" altLang="en-US" sz="1800" dirty="0" err="1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가치성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 algn="ctr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>
              <a:lnSpc>
                <a:spcPct val="120000"/>
              </a:lnSpc>
              <a:buFontTx/>
              <a:buChar char="-"/>
            </a:pP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향후 발전적 응용 및 변화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·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파급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예상도와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다양한 산업분야와 협력을 통해 어떠한 시너지 효과가 창출될 수 있는지 기재해주세요</a:t>
            </a:r>
            <a:endParaRPr lang="en-US" altLang="ko-KR" sz="14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6D3C46FB-C634-0E1B-5757-84701DB2EB15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7" name="그림 6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9D801252-3A3E-7349-B840-C19AFF2FD4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6560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5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1.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경쟁력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>
              <a:solidFill>
                <a:srgbClr val="3F626D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lnSpc>
                <a:spcPct val="120000"/>
              </a:lnSpc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제품의 가치적 우월성과 고객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(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사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)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관점 </a:t>
            </a:r>
            <a:r>
              <a:rPr lang="ko-KR" altLang="en-US" sz="1400" dirty="0" err="1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매력도는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어느 정도입니까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?</a:t>
            </a: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7DDA15FE-D56D-14B7-9AD7-ECF7858F84B1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7" name="그림 6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976DF774-D411-9589-2226-8EBB4B66616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513749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"/>
          <p:cNvSpPr txBox="1">
            <a:spLocks/>
          </p:cNvSpPr>
          <p:nvPr/>
        </p:nvSpPr>
        <p:spPr>
          <a:xfrm>
            <a:off x="823140" y="408441"/>
            <a:ext cx="4407227" cy="80617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>
              <a:lnSpc>
                <a:spcPct val="110000"/>
              </a:lnSpc>
            </a:pPr>
            <a:r>
              <a:rPr lang="en-US" altLang="ko-KR" sz="1100" b="1">
                <a:solidFill>
                  <a:srgbClr val="0F1675"/>
                </a:solidFill>
                <a:latin typeface="+mj-ea"/>
                <a:cs typeface="SM KGothic Std Regular"/>
              </a:rPr>
              <a:t>2025 </a:t>
            </a:r>
            <a:r>
              <a:rPr lang="en-US" altLang="ko-KR" sz="1100" b="1" dirty="0">
                <a:solidFill>
                  <a:srgbClr val="0F1675"/>
                </a:solidFill>
                <a:latin typeface="+mj-ea"/>
                <a:cs typeface="SM KGothic Std Regular"/>
              </a:rPr>
              <a:t>WIS Best Innovation</a:t>
            </a:r>
            <a:br>
              <a:rPr lang="en-US" altLang="ko-KR" sz="2800" dirty="0">
                <a:solidFill>
                  <a:srgbClr val="3F626D"/>
                </a:solidFill>
                <a:latin typeface="Noto Sans Korean Regular" panose="020B0500000000000000" pitchFamily="34" charset="-127"/>
                <a:ea typeface="Noto Sans Korean Regular" panose="020B0500000000000000" pitchFamily="34" charset="-127"/>
                <a:cs typeface="SM KGothic Std Regular"/>
              </a:rPr>
            </a:b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Ⅱ</a:t>
            </a:r>
            <a:r>
              <a:rPr lang="en-US" altLang="ko-KR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. </a:t>
            </a:r>
            <a:r>
              <a:rPr lang="ko-KR" altLang="en-US" sz="2000" dirty="0">
                <a:solidFill>
                  <a:srgbClr val="1D2B37"/>
                </a:solidFill>
                <a:latin typeface="맑은 고딕"/>
                <a:ea typeface="맑은 고딕"/>
                <a:cs typeface="SM KGothic Std Regular"/>
              </a:rPr>
              <a:t>경제적 성과</a:t>
            </a:r>
            <a:endParaRPr lang="en-US" altLang="ko-KR" sz="2000" dirty="0">
              <a:solidFill>
                <a:srgbClr val="1D2B37"/>
              </a:solidFill>
              <a:latin typeface="+mj-ea"/>
              <a:cs typeface="SM KGothic Std Regular"/>
            </a:endParaRPr>
          </a:p>
        </p:txBody>
      </p:sp>
      <p:cxnSp>
        <p:nvCxnSpPr>
          <p:cNvPr id="10" name="직선 연결선 9"/>
          <p:cNvCxnSpPr/>
          <p:nvPr/>
        </p:nvCxnSpPr>
        <p:spPr>
          <a:xfrm>
            <a:off x="770723" y="0"/>
            <a:ext cx="13063" cy="1079867"/>
          </a:xfrm>
          <a:prstGeom prst="line">
            <a:avLst/>
          </a:prstGeom>
          <a:ln w="12700">
            <a:solidFill>
              <a:srgbClr val="1E237F"/>
            </a:solidFill>
          </a:ln>
          <a:effectLst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4" name="Content Placeholder 2"/>
          <p:cNvSpPr>
            <a:spLocks noGrp="1"/>
          </p:cNvSpPr>
          <p:nvPr>
            <p:ph idx="1"/>
          </p:nvPr>
        </p:nvSpPr>
        <p:spPr>
          <a:xfrm>
            <a:off x="457200" y="1835345"/>
            <a:ext cx="8157898" cy="4050048"/>
          </a:xfrm>
          <a:effectLst/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2. “</a:t>
            </a:r>
            <a:r>
              <a:rPr lang="ko-KR" altLang="en-US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성장 가능성</a:t>
            </a:r>
            <a:r>
              <a:rPr lang="en-US" altLang="ko-KR" sz="1800" dirty="0">
                <a:solidFill>
                  <a:srgbClr val="1D2B37">
                    <a:alpha val="75000"/>
                  </a:srgbClr>
                </a:solidFill>
                <a:latin typeface="+mj-ea"/>
                <a:cs typeface="SM KGothic Std Regular"/>
              </a:rPr>
              <a:t>”</a:t>
            </a:r>
          </a:p>
          <a:p>
            <a:pPr marL="0" indent="0">
              <a:buNone/>
            </a:pPr>
            <a:endParaRPr lang="en-US" altLang="ko-KR" sz="800" dirty="0">
              <a:solidFill>
                <a:srgbClr val="1D2B37">
                  <a:alpha val="75000"/>
                </a:srgbClr>
              </a:solidFill>
              <a:latin typeface="+mj-ea"/>
              <a:cs typeface="SM JGothic Std Regular"/>
            </a:endParaRPr>
          </a:p>
          <a:p>
            <a:pPr marL="0" indent="0">
              <a:buNone/>
            </a:pP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 -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일회성</a:t>
            </a:r>
            <a:r>
              <a:rPr lang="en-US" altLang="ko-KR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, </a:t>
            </a:r>
            <a:r>
              <a:rPr lang="ko-KR" altLang="en-US" sz="1400" dirty="0">
                <a:solidFill>
                  <a:srgbClr val="3F626D">
                    <a:alpha val="75000"/>
                  </a:srgbClr>
                </a:solidFill>
                <a:latin typeface="+mj-ea"/>
                <a:cs typeface="SM JGothic Std Regular"/>
              </a:rPr>
              <a:t>단기적이 아닌 지속 가능한 성과 창출 가능 여부 등 성장 가능성을 기재해주세요</a:t>
            </a:r>
            <a:endParaRPr lang="ko-KR" altLang="en-US" sz="1400" dirty="0"/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1400" dirty="0">
              <a:solidFill>
                <a:srgbClr val="3F626D">
                  <a:alpha val="75000"/>
                </a:srgbClr>
              </a:solidFill>
              <a:latin typeface="+mj-ea"/>
              <a:ea typeface="Noto Sans Korean Regular" panose="020B0500000000000000" pitchFamily="34" charset="-127"/>
              <a:cs typeface="SM KGothic Std Regular"/>
            </a:endParaRPr>
          </a:p>
          <a:p>
            <a:pPr algn="ctr">
              <a:lnSpc>
                <a:spcPct val="120000"/>
              </a:lnSpc>
              <a:buFontTx/>
              <a:buChar char="-"/>
            </a:pPr>
            <a:endParaRPr lang="en-US" sz="2000" dirty="0">
              <a:solidFill>
                <a:srgbClr val="3F626D">
                  <a:alpha val="75000"/>
                </a:srgbClr>
              </a:solidFill>
              <a:latin typeface="Noto Sans Korean Regular" panose="020B0500000000000000" pitchFamily="34" charset="-127"/>
              <a:ea typeface="Noto Sans Korean Regular" panose="020B0500000000000000" pitchFamily="34" charset="-127"/>
              <a:cs typeface="SM KGothic Std Regular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02490BD-8026-507D-508B-8834E6AA5526}"/>
              </a:ext>
            </a:extLst>
          </p:cNvPr>
          <p:cNvSpPr txBox="1"/>
          <p:nvPr/>
        </p:nvSpPr>
        <p:spPr>
          <a:xfrm>
            <a:off x="8183418" y="494782"/>
            <a:ext cx="96058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INNOVATION</a:t>
            </a:r>
          </a:p>
          <a:p>
            <a:pPr algn="ctr"/>
            <a:r>
              <a:rPr lang="en-US" altLang="ko-KR" sz="800" b="1" dirty="0">
                <a:gradFill>
                  <a:gsLst>
                    <a:gs pos="0">
                      <a:srgbClr val="C28F10"/>
                    </a:gs>
                    <a:gs pos="79000">
                      <a:srgbClr val="F3CD53"/>
                    </a:gs>
                    <a:gs pos="100000">
                      <a:srgbClr val="EBCD53"/>
                    </a:gs>
                  </a:gsLst>
                  <a:lin ang="5400000" scaled="0"/>
                </a:gradFill>
                <a:latin typeface="Arial Black" panose="020B0A04020102020204" pitchFamily="34" charset="0"/>
              </a:rPr>
              <a:t>AWARDS</a:t>
            </a:r>
            <a:endParaRPr lang="ko-KR" altLang="en-US" sz="800" b="1" dirty="0">
              <a:gradFill>
                <a:gsLst>
                  <a:gs pos="0">
                    <a:srgbClr val="C28F10"/>
                  </a:gs>
                  <a:gs pos="79000">
                    <a:srgbClr val="F3CD53"/>
                  </a:gs>
                  <a:gs pos="100000">
                    <a:srgbClr val="EBCD53"/>
                  </a:gs>
                </a:gsLst>
                <a:lin ang="5400000" scaled="0"/>
              </a:gradFill>
              <a:latin typeface="Arial Black" panose="020B0A04020102020204" pitchFamily="34" charset="0"/>
            </a:endParaRPr>
          </a:p>
        </p:txBody>
      </p:sp>
      <p:pic>
        <p:nvPicPr>
          <p:cNvPr id="5" name="그림 4" descr="텍스트, 폰트, 그래픽, 그래픽 디자인이(가) 표시된 사진&#10;&#10;AI가 생성한 콘텐츠는 부정확할 수 있습니다.">
            <a:extLst>
              <a:ext uri="{FF2B5EF4-FFF2-40B4-BE49-F238E27FC236}">
                <a16:creationId xmlns:a16="http://schemas.microsoft.com/office/drawing/2014/main" id="{A7FBFFC9-6EF9-C7FE-A3E2-6BA8C8F503C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29974" y="46179"/>
            <a:ext cx="667470" cy="469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139159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디자인 사용자 지정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4945</TotalTime>
  <Words>511</Words>
  <Application>Microsoft Office PowerPoint</Application>
  <PresentationFormat>화면 슬라이드 쇼(4:3)</PresentationFormat>
  <Paragraphs>85</Paragraphs>
  <Slides>10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2</vt:i4>
      </vt:variant>
      <vt:variant>
        <vt:lpstr>슬라이드 제목</vt:lpstr>
      </vt:variant>
      <vt:variant>
        <vt:i4>10</vt:i4>
      </vt:variant>
    </vt:vector>
  </HeadingPairs>
  <TitlesOfParts>
    <vt:vector size="18" baseType="lpstr">
      <vt:lpstr>Noto Sans Korean Regular</vt:lpstr>
      <vt:lpstr>맑은 고딕</vt:lpstr>
      <vt:lpstr>휴먼고딕</vt:lpstr>
      <vt:lpstr>Arial</vt:lpstr>
      <vt:lpstr>Arial Black</vt:lpstr>
      <vt:lpstr>Calibri</vt:lpstr>
      <vt:lpstr>Office Theme</vt:lpstr>
      <vt:lpstr>디자인 사용자 지정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효정 임</dc:creator>
  <cp:lastModifiedBy>박소연</cp:lastModifiedBy>
  <cp:revision>343</cp:revision>
  <dcterms:created xsi:type="dcterms:W3CDTF">2012-10-30T15:46:08Z</dcterms:created>
  <dcterms:modified xsi:type="dcterms:W3CDTF">2025-02-10T04:28:56Z</dcterms:modified>
</cp:coreProperties>
</file>