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3"/>
  </p:notesMasterIdLst>
  <p:sldIdLst>
    <p:sldId id="381" r:id="rId3"/>
    <p:sldId id="260" r:id="rId4"/>
    <p:sldId id="385" r:id="rId5"/>
    <p:sldId id="386" r:id="rId6"/>
    <p:sldId id="373" r:id="rId7"/>
    <p:sldId id="382" r:id="rId8"/>
    <p:sldId id="383" r:id="rId9"/>
    <p:sldId id="374" r:id="rId10"/>
    <p:sldId id="384" r:id="rId11"/>
    <p:sldId id="37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3399"/>
    <a:srgbClr val="1E237F"/>
    <a:srgbClr val="0F1675"/>
    <a:srgbClr val="F3CD53"/>
    <a:srgbClr val="EBCD53"/>
    <a:srgbClr val="C28F10"/>
    <a:srgbClr val="3F626D"/>
    <a:srgbClr val="1D2B3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2" autoAdjust="0"/>
    <p:restoredTop sz="94645" autoAdjust="0"/>
  </p:normalViewPr>
  <p:slideViewPr>
    <p:cSldViewPr snapToGrid="0" snapToObjects="1">
      <p:cViewPr varScale="1">
        <p:scale>
          <a:sx n="115" d="100"/>
          <a:sy n="115" d="100"/>
        </p:scale>
        <p:origin x="-152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9A76B-6278-4649-B535-31EF52A8CEF3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1084C-C5EC-43DE-A90F-831C4D7FBF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6651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1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90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39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9333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9096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5323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0868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004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137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32904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4338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07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13399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18123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261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456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432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1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851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05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252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06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BF7DB-DB62-A043-BAAF-0F790FF2A447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79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B10C3-9445-41C9-B0E3-6F46B6581ACA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9038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151" y="733289"/>
            <a:ext cx="3963006" cy="2554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3220164" y="3021922"/>
            <a:ext cx="2356094" cy="830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b="1" dirty="0" smtClean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INNOVATION</a:t>
            </a:r>
          </a:p>
          <a:p>
            <a:pPr algn="ctr"/>
            <a:r>
              <a:rPr lang="en-US" altLang="ko-KR" sz="2400" b="1" dirty="0" smtClean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AWARDS</a:t>
            </a:r>
            <a:endParaRPr lang="ko-KR" altLang="en-US" sz="2400" b="1" dirty="0">
              <a:gradFill>
                <a:gsLst>
                  <a:gs pos="0">
                    <a:srgbClr val="C28F10"/>
                  </a:gs>
                  <a:gs pos="79000">
                    <a:srgbClr val="F3CD53"/>
                  </a:gs>
                  <a:gs pos="100000">
                    <a:srgbClr val="EBCD53"/>
                  </a:gs>
                </a:gsLst>
                <a:lin ang="5400000" scaled="0"/>
              </a:gradFill>
              <a:latin typeface="Arial Black" panose="020B0A04020102020204" pitchFamily="34" charset="0"/>
            </a:endParaRPr>
          </a:p>
        </p:txBody>
      </p:sp>
      <p:cxnSp>
        <p:nvCxnSpPr>
          <p:cNvPr id="32" name="직선 연결선 31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36346" y="4070861"/>
            <a:ext cx="6506617" cy="473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500" b="1" dirty="0" smtClean="0">
                <a:solidFill>
                  <a:srgbClr val="1E237F"/>
                </a:solidFill>
                <a:latin typeface="+mj-ea"/>
                <a:ea typeface="+mj-ea"/>
              </a:rPr>
              <a:t>기 술 </a:t>
            </a:r>
            <a:r>
              <a:rPr lang="en-US" altLang="ko-KR" sz="2500" b="1" dirty="0" smtClean="0">
                <a:solidFill>
                  <a:srgbClr val="1E237F"/>
                </a:solidFill>
                <a:latin typeface="+mj-ea"/>
                <a:ea typeface="+mj-ea"/>
              </a:rPr>
              <a:t>· </a:t>
            </a:r>
            <a:r>
              <a:rPr lang="ko-KR" altLang="en-US" sz="2500" b="1" dirty="0" smtClean="0">
                <a:solidFill>
                  <a:srgbClr val="1E237F"/>
                </a:solidFill>
                <a:latin typeface="+mj-ea"/>
                <a:ea typeface="+mj-ea"/>
              </a:rPr>
              <a:t>제 품  소 개 서</a:t>
            </a:r>
            <a:endParaRPr lang="ko-KR" altLang="en-US" sz="2500" b="1" dirty="0">
              <a:solidFill>
                <a:srgbClr val="1E237F"/>
              </a:solidFill>
              <a:latin typeface="+mj-ea"/>
              <a:ea typeface="+mj-e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2509" y="5162605"/>
            <a:ext cx="8695113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b="1" dirty="0" smtClean="0">
                <a:latin typeface="+mj-ea"/>
                <a:ea typeface="+mj-ea"/>
              </a:rPr>
              <a:t>         기업명 </a:t>
            </a:r>
            <a:r>
              <a:rPr lang="en-US" altLang="ko-KR" sz="2500" b="1" dirty="0" smtClean="0">
                <a:latin typeface="+mj-ea"/>
                <a:ea typeface="+mj-ea"/>
              </a:rPr>
              <a:t>:   </a:t>
            </a:r>
          </a:p>
          <a:p>
            <a:r>
              <a:rPr lang="en-US" altLang="ko-KR" sz="2500" b="1" dirty="0" smtClean="0">
                <a:latin typeface="+mj-ea"/>
                <a:ea typeface="+mj-ea"/>
              </a:rPr>
              <a:t>                    </a:t>
            </a:r>
          </a:p>
          <a:p>
            <a:endParaRPr lang="en-US" altLang="ko-KR" sz="1000" b="1" dirty="0" smtClean="0">
              <a:latin typeface="+mj-ea"/>
              <a:ea typeface="+mj-ea"/>
            </a:endParaRPr>
          </a:p>
          <a:p>
            <a:r>
              <a:rPr lang="en-US" altLang="ko-KR" sz="2500" b="1" dirty="0">
                <a:latin typeface="+mj-ea"/>
                <a:ea typeface="+mj-ea"/>
              </a:rPr>
              <a:t> </a:t>
            </a:r>
            <a:r>
              <a:rPr lang="en-US" altLang="ko-KR" sz="2500" b="1" dirty="0" smtClean="0">
                <a:latin typeface="+mj-ea"/>
                <a:ea typeface="+mj-ea"/>
              </a:rPr>
              <a:t>        </a:t>
            </a:r>
            <a:r>
              <a:rPr lang="ko-KR" altLang="en-US" sz="2500" b="1" dirty="0" smtClean="0">
                <a:latin typeface="+mj-ea"/>
                <a:ea typeface="+mj-ea"/>
              </a:rPr>
              <a:t>제품명 </a:t>
            </a:r>
            <a:r>
              <a:rPr lang="en-US" altLang="ko-KR" sz="2500" b="1" dirty="0" smtClean="0">
                <a:latin typeface="+mj-ea"/>
                <a:ea typeface="+mj-ea"/>
              </a:rPr>
              <a:t>:</a:t>
            </a:r>
            <a:endParaRPr lang="ko-KR" altLang="en-US" sz="25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75922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82314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 dirty="0" smtClean="0">
                <a:solidFill>
                  <a:srgbClr val="0F1675"/>
                </a:solidFill>
                <a:latin typeface="+mj-ea"/>
                <a:cs typeface="SM KGothic Std Regular"/>
              </a:rPr>
              <a:t>2023 WIS Best Innovation</a:t>
            </a:r>
            <a:r>
              <a:rPr lang="en-US" altLang="ko-KR" sz="2800" dirty="0" smtClean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  <a:t/>
            </a:r>
            <a:br>
              <a:rPr lang="en-US" altLang="ko-KR" sz="2800" dirty="0" smtClean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en-US" altLang="ko-KR" sz="2800" dirty="0" smtClean="0">
                <a:solidFill>
                  <a:srgbClr val="3F626D"/>
                </a:solidFill>
                <a:latin typeface="맑은 고딕"/>
                <a:ea typeface="맑은 고딕"/>
                <a:cs typeface="SM KGothic Std Regular"/>
              </a:rPr>
              <a:t>Ⅲ</a:t>
            </a:r>
            <a:r>
              <a:rPr lang="en-US" altLang="ko-KR" sz="2000" dirty="0" smtClean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dirty="0" smtClean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기타 성과</a:t>
            </a:r>
            <a:endParaRPr lang="en-US" altLang="ko-KR" sz="2000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1094" y="1552730"/>
            <a:ext cx="8157898" cy="2437999"/>
          </a:xfrm>
          <a:effectLst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1800" dirty="0" smtClean="0">
              <a:solidFill>
                <a:srgbClr val="1D2B37">
                  <a:alpha val="75000"/>
                </a:srgbClr>
              </a:solidFill>
              <a:latin typeface="+mj-ea"/>
              <a:cs typeface="SM KGothic Std Regular"/>
            </a:endParaRPr>
          </a:p>
          <a:p>
            <a:pPr>
              <a:buAutoNum type="arabicPeriod"/>
            </a:pPr>
            <a:r>
              <a:rPr lang="ko-KR" altLang="en-US" sz="1800" dirty="0" smtClean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예</a:t>
            </a:r>
            <a:r>
              <a:rPr lang="ko-KR" altLang="en-US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시</a:t>
            </a:r>
            <a:r>
              <a:rPr lang="en-US" altLang="ko-KR" sz="1800" dirty="0" smtClean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) </a:t>
            </a:r>
            <a:r>
              <a:rPr lang="en-US" altLang="ko-KR" sz="1800" dirty="0" smtClean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“</a:t>
            </a:r>
            <a:r>
              <a:rPr lang="ko-KR" altLang="en-US" sz="1800" dirty="0" smtClean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디자인</a:t>
            </a:r>
            <a:r>
              <a:rPr lang="en-US" altLang="ko-KR" sz="1800" dirty="0" smtClean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” </a:t>
            </a:r>
            <a:r>
              <a:rPr lang="ko-KR" altLang="en-US" sz="1800" dirty="0" smtClean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등</a:t>
            </a:r>
            <a:endParaRPr lang="en-US" altLang="ko-KR" sz="1800" dirty="0" smtClean="0">
              <a:solidFill>
                <a:srgbClr val="1D2B37">
                  <a:alpha val="75000"/>
                </a:srgbClr>
              </a:solidFill>
              <a:latin typeface="+mj-ea"/>
              <a:cs typeface="SM KGothic Std Regular"/>
            </a:endParaRPr>
          </a:p>
          <a:p>
            <a:pPr marL="0" indent="0">
              <a:buNone/>
            </a:pPr>
            <a:endParaRPr lang="en-US" altLang="ko-KR" sz="800" dirty="0" smtClean="0">
              <a:solidFill>
                <a:srgbClr val="1D2B37">
                  <a:alpha val="75000"/>
                </a:srgbClr>
              </a:solidFill>
              <a:latin typeface="+mj-ea"/>
              <a:cs typeface="SM KGothic Std Regular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sz="8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-</a:t>
            </a:r>
            <a:r>
              <a:rPr lang="ko-KR" altLang="en-US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외향적 아름다움 및 이용자 친화적 디자인이 어떻게 반영되었는지 기재해주세요</a:t>
            </a:r>
            <a:r>
              <a:rPr lang="en-US" altLang="ko-KR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.</a:t>
            </a:r>
            <a:endParaRPr lang="en-US" sz="2000" dirty="0">
              <a:solidFill>
                <a:srgbClr val="3F626D">
                  <a:alpha val="75000"/>
                </a:srgbClr>
              </a:solidFill>
              <a:latin typeface="Noto Sans Korean Regular" panose="020B0500000000000000" pitchFamily="34" charset="-127"/>
              <a:ea typeface="Noto Sans Korean Regular" panose="020B0500000000000000" pitchFamily="34" charset="-127"/>
              <a:cs typeface="SM KGothic Std Regular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8229375" y="104770"/>
            <a:ext cx="779231" cy="605395"/>
            <a:chOff x="8229375" y="104770"/>
            <a:chExt cx="779231" cy="605395"/>
          </a:xfrm>
        </p:grpSpPr>
        <p:pic>
          <p:nvPicPr>
            <p:cNvPr id="15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375" y="104770"/>
              <a:ext cx="779231" cy="5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TextBox 15"/>
            <p:cNvSpPr txBox="1"/>
            <p:nvPr/>
          </p:nvSpPr>
          <p:spPr>
            <a:xfrm>
              <a:off x="8316861" y="503938"/>
              <a:ext cx="604263" cy="206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 smtClean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INNOVATION</a:t>
              </a:r>
            </a:p>
            <a:p>
              <a:pPr algn="ctr"/>
              <a:r>
                <a:rPr lang="en-US" altLang="ko-KR" sz="1000" b="1" dirty="0" smtClean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AWARDS</a:t>
              </a:r>
              <a:endParaRPr lang="ko-KR" altLang="en-US" sz="10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506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43486"/>
            <a:ext cx="6841374" cy="2032043"/>
          </a:xfrm>
          <a:effectLst/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1500" b="1" dirty="0" smtClean="0"/>
              <a:t>15 </a:t>
            </a:r>
            <a:r>
              <a:rPr lang="ko-KR" altLang="en-US" sz="1500" b="1" dirty="0" smtClean="0"/>
              <a:t>페이지 이내 작성</a:t>
            </a:r>
            <a:endParaRPr lang="en-US" altLang="ko-KR" sz="1500" b="1" dirty="0" smtClean="0"/>
          </a:p>
          <a:p>
            <a:pPr>
              <a:lnSpc>
                <a:spcPct val="150000"/>
              </a:lnSpc>
            </a:pPr>
            <a:r>
              <a:rPr lang="ko-KR" altLang="en-US" sz="1500" b="1" dirty="0" smtClean="0"/>
              <a:t>발표 </a:t>
            </a:r>
            <a:r>
              <a:rPr lang="ko-KR" altLang="en-US" sz="1500" b="1" dirty="0"/>
              <a:t>양식 </a:t>
            </a:r>
            <a:r>
              <a:rPr lang="ko-KR" altLang="en-US" sz="1500" b="1" dirty="0" smtClean="0"/>
              <a:t>내 </a:t>
            </a:r>
            <a:r>
              <a:rPr lang="ko-KR" altLang="en-US" sz="1500" b="1" dirty="0"/>
              <a:t>항목명 변경 불가 </a:t>
            </a:r>
            <a:r>
              <a:rPr lang="en-US" altLang="ko-KR" sz="1500" b="1" dirty="0"/>
              <a:t>(</a:t>
            </a:r>
            <a:r>
              <a:rPr lang="ko-KR" altLang="en-US" sz="1500" b="1" dirty="0" err="1"/>
              <a:t>페이지별</a:t>
            </a:r>
            <a:r>
              <a:rPr lang="ko-KR" altLang="en-US" sz="1500" b="1" dirty="0"/>
              <a:t> </a:t>
            </a:r>
            <a:r>
              <a:rPr lang="ko-KR" altLang="en-US" sz="1500" b="1" dirty="0" smtClean="0"/>
              <a:t>항목 참고</a:t>
            </a:r>
            <a:r>
              <a:rPr lang="en-US" altLang="ko-KR" sz="1500" b="1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1500" b="1" dirty="0" smtClean="0"/>
              <a:t>서체</a:t>
            </a:r>
            <a:r>
              <a:rPr lang="en-US" altLang="ko-KR" sz="1500" b="1" dirty="0"/>
              <a:t>, </a:t>
            </a:r>
            <a:r>
              <a:rPr lang="ko-KR" altLang="en-US" sz="1500" b="1" dirty="0"/>
              <a:t>칼라</a:t>
            </a:r>
            <a:r>
              <a:rPr lang="en-US" altLang="ko-KR" sz="1500" b="1" dirty="0"/>
              <a:t>, </a:t>
            </a:r>
            <a:r>
              <a:rPr lang="ko-KR" altLang="en-US" sz="1500" b="1" dirty="0"/>
              <a:t>폰트는 임의 선택 </a:t>
            </a:r>
            <a:r>
              <a:rPr lang="ko-KR" altLang="en-US" sz="1500" b="1" dirty="0" smtClean="0"/>
              <a:t>가능</a:t>
            </a:r>
            <a:r>
              <a:rPr lang="en-US" altLang="ko-KR" sz="1500" b="1" dirty="0" smtClean="0"/>
              <a:t>(</a:t>
            </a:r>
            <a:r>
              <a:rPr lang="ko-KR" altLang="en-US" sz="1500" b="1" dirty="0" smtClean="0"/>
              <a:t>별도 폰트 사용시</a:t>
            </a:r>
            <a:r>
              <a:rPr lang="en-US" altLang="ko-KR" sz="1500" b="1" dirty="0" smtClean="0"/>
              <a:t>, </a:t>
            </a:r>
            <a:r>
              <a:rPr lang="ko-KR" altLang="en-US" sz="1500" b="1" dirty="0" smtClean="0"/>
              <a:t>폰트 포함 송부</a:t>
            </a:r>
            <a:r>
              <a:rPr lang="en-US" altLang="ko-KR" sz="1500" b="1" dirty="0" smtClean="0"/>
              <a:t> )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r>
              <a:rPr lang="ko-KR" altLang="en-US" sz="1500" b="1" dirty="0" smtClean="0"/>
              <a:t>사진 또</a:t>
            </a:r>
            <a:r>
              <a:rPr lang="ko-KR" altLang="en-US" sz="1500" b="1" dirty="0"/>
              <a:t>는</a:t>
            </a:r>
            <a:r>
              <a:rPr lang="ko-KR" altLang="en-US" sz="1500" b="1" dirty="0" smtClean="0"/>
              <a:t> </a:t>
            </a:r>
            <a:r>
              <a:rPr lang="ko-KR" altLang="en-US" sz="1500" b="1" dirty="0"/>
              <a:t>영상을 통한 설명 자료 제출 </a:t>
            </a:r>
            <a:r>
              <a:rPr lang="ko-KR" altLang="en-US" sz="1500" b="1" dirty="0" smtClean="0"/>
              <a:t>필수</a:t>
            </a:r>
            <a:endParaRPr lang="ko-KR" altLang="en-US" sz="1500" b="1" dirty="0" smtClean="0"/>
          </a:p>
        </p:txBody>
      </p:sp>
      <p:cxnSp>
        <p:nvCxnSpPr>
          <p:cNvPr id="32" name="직선 연결선 31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itle 1"/>
          <p:cNvSpPr txBox="1">
            <a:spLocks/>
          </p:cNvSpPr>
          <p:nvPr/>
        </p:nvSpPr>
        <p:spPr>
          <a:xfrm>
            <a:off x="84107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 dirty="0" smtClean="0">
                <a:solidFill>
                  <a:srgbClr val="0F1675"/>
                </a:solidFill>
                <a:latin typeface="+mj-ea"/>
                <a:cs typeface="SM KGothic Std Regular"/>
              </a:rPr>
              <a:t>2023 WIS Best Innovation</a:t>
            </a:r>
            <a:r>
              <a:rPr lang="en-US" altLang="ko-KR" sz="2800" dirty="0" smtClean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  <a:t/>
            </a:r>
            <a:br>
              <a:rPr lang="en-US" altLang="ko-KR" sz="2800" dirty="0" smtClean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b="1" dirty="0" smtClean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□</a:t>
            </a:r>
            <a:r>
              <a:rPr lang="ko-KR" altLang="en-US" sz="2000" b="1" dirty="0" smtClean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자료 작성 시 유의사항</a:t>
            </a:r>
            <a:endParaRPr lang="en-US" altLang="ko-KR" sz="2000" b="1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8229375" y="104770"/>
            <a:ext cx="779231" cy="605395"/>
            <a:chOff x="8229375" y="104770"/>
            <a:chExt cx="779231" cy="605395"/>
          </a:xfrm>
        </p:grpSpPr>
        <p:pic>
          <p:nvPicPr>
            <p:cNvPr id="9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375" y="104770"/>
              <a:ext cx="779231" cy="5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8316861" y="503938"/>
              <a:ext cx="604263" cy="206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 smtClean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INNOVATION</a:t>
              </a:r>
            </a:p>
            <a:p>
              <a:pPr algn="ctr"/>
              <a:r>
                <a:rPr lang="en-US" altLang="ko-KR" sz="1000" b="1" dirty="0" smtClean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AWARDS</a:t>
              </a:r>
              <a:endParaRPr lang="ko-KR" altLang="en-US" sz="10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131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8229375" y="104770"/>
            <a:ext cx="779231" cy="605395"/>
            <a:chOff x="8229375" y="104770"/>
            <a:chExt cx="779231" cy="605395"/>
          </a:xfrm>
        </p:grpSpPr>
        <p:pic>
          <p:nvPicPr>
            <p:cNvPr id="1025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375" y="104770"/>
              <a:ext cx="779231" cy="5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8316861" y="503938"/>
              <a:ext cx="604263" cy="206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 smtClean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INNOVATION</a:t>
              </a:r>
            </a:p>
            <a:p>
              <a:pPr algn="ctr"/>
              <a:r>
                <a:rPr lang="en-US" altLang="ko-KR" sz="1000" b="1" dirty="0" smtClean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AWARDS</a:t>
              </a:r>
              <a:endParaRPr lang="ko-KR" altLang="en-US" sz="10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endParaRPr>
            </a:p>
          </p:txBody>
        </p:sp>
      </p:grpSp>
      <p:cxnSp>
        <p:nvCxnSpPr>
          <p:cNvPr id="32" name="직선 연결선 31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itle 1"/>
          <p:cNvSpPr txBox="1">
            <a:spLocks/>
          </p:cNvSpPr>
          <p:nvPr/>
        </p:nvSpPr>
        <p:spPr>
          <a:xfrm>
            <a:off x="84107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 dirty="0" smtClean="0">
                <a:solidFill>
                  <a:srgbClr val="0F1675"/>
                </a:solidFill>
                <a:latin typeface="+mj-ea"/>
                <a:cs typeface="SM KGothic Std Regular"/>
              </a:rPr>
              <a:t>2023 WIS Best Innovation</a:t>
            </a:r>
            <a:r>
              <a:rPr lang="en-US" altLang="ko-KR" sz="2800" dirty="0" smtClean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  <a:t/>
            </a:r>
            <a:br>
              <a:rPr lang="en-US" altLang="ko-KR" sz="2800" dirty="0" smtClean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b="1" dirty="0" smtClean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□ </a:t>
            </a:r>
            <a:r>
              <a:rPr lang="ko-KR" altLang="en-US" sz="2000" b="1" dirty="0" smtClean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제품</a:t>
            </a:r>
            <a:r>
              <a:rPr lang="en-US" altLang="ko-KR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 </a:t>
            </a:r>
            <a:r>
              <a:rPr lang="ko-KR" altLang="en-US" sz="2000" b="1" dirty="0" err="1" smtClean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요약본</a:t>
            </a:r>
            <a:r>
              <a:rPr lang="en-US" altLang="ko-KR" sz="2000" b="1" dirty="0" smtClean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(</a:t>
            </a:r>
            <a:r>
              <a:rPr lang="ko-KR" altLang="en-US" sz="2000" b="1" dirty="0" smtClean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중요</a:t>
            </a:r>
            <a:r>
              <a:rPr lang="en-US" altLang="ko-KR" sz="2000" b="1" dirty="0" smtClean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, </a:t>
            </a:r>
            <a:r>
              <a:rPr lang="ko-KR" altLang="en-US" sz="2000" b="1" dirty="0" smtClean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필수</a:t>
            </a:r>
            <a:r>
              <a:rPr lang="en-US" altLang="ko-KR" sz="2000" b="1" dirty="0" smtClean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)</a:t>
            </a:r>
            <a:endParaRPr lang="en-US" altLang="ko-KR" sz="2000" b="1" dirty="0">
              <a:solidFill>
                <a:srgbClr val="FF0000"/>
              </a:solidFill>
              <a:latin typeface="+mj-ea"/>
              <a:cs typeface="SM KGothic Std Regular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737087"/>
              </p:ext>
            </p:extLst>
          </p:nvPr>
        </p:nvGraphicFramePr>
        <p:xfrm>
          <a:off x="565263" y="1584228"/>
          <a:ext cx="8429108" cy="4725132"/>
        </p:xfrm>
        <a:graphic>
          <a:graphicData uri="http://schemas.openxmlformats.org/drawingml/2006/table">
            <a:tbl>
              <a:tblPr/>
              <a:tblGrid>
                <a:gridCol w="8429108"/>
              </a:tblGrid>
              <a:tr h="932192">
                <a:tc>
                  <a:txBody>
                    <a:bodyPr/>
                    <a:lstStyle/>
                    <a:p>
                      <a:pPr marL="0" marR="0" indent="0" algn="ctr" defTabSz="457200" rtl="0" eaLnBrk="1" fontAlgn="base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제품기술 특장점 및 성과</a:t>
                      </a:r>
                      <a:r>
                        <a:rPr lang="en-US" altLang="ko-KR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800" b="1" kern="1200" baseline="0" dirty="0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4P </a:t>
                      </a:r>
                      <a:r>
                        <a:rPr lang="ko-KR" altLang="en-US" sz="1800" b="1" kern="1200" baseline="0" dirty="0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예시 참고</a:t>
                      </a:r>
                      <a:r>
                        <a:rPr lang="en-US" altLang="ko-KR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943" marR="50943" marT="37124" marB="371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</a:tr>
              <a:tr h="387265"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제품 및 기술 설명 사진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 marL="50943" marR="50943" marT="37124" marB="371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05675">
                <a:tc>
                  <a:txBody>
                    <a:bodyPr/>
                    <a:lstStyle/>
                    <a:p>
                      <a:pPr marL="0" marR="0" indent="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</a:t>
                      </a:r>
                      <a:r>
                        <a:rPr lang="ko-KR" alt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제품 요약설명</a:t>
                      </a:r>
                      <a:endParaRPr lang="en-US" altLang="ko-KR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indent="-22860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altLang="ko-KR" sz="12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휴먼고딕"/>
                        </a:rPr>
                        <a:t> </a:t>
                      </a:r>
                      <a:r>
                        <a:rPr lang="ko-KR" altLang="en-US" sz="1200" b="1" kern="0" spc="0" baseline="0" dirty="0" smtClean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특장점 및 성과</a:t>
                      </a:r>
                      <a:endParaRPr lang="en-US" altLang="ko-KR" sz="1200" b="1" kern="0" spc="0" dirty="0" smtClean="0">
                        <a:solidFill>
                          <a:srgbClr val="FF0000"/>
                        </a:solidFill>
                        <a:effectLst/>
                        <a:latin typeface="휴먼고딕"/>
                      </a:endParaRPr>
                    </a:p>
                    <a:p>
                      <a:pPr marL="228600" marR="0" indent="-22860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altLang="ko-KR" sz="12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휴먼고딕"/>
                        </a:rPr>
                        <a:t> </a:t>
                      </a:r>
                      <a:r>
                        <a:rPr lang="ko-KR" altLang="en-US" sz="1200" b="1" kern="0" spc="0" baseline="0" dirty="0" smtClean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특장점 및 성과</a:t>
                      </a:r>
                      <a:endParaRPr lang="en-US" altLang="ko-KR" sz="1200" b="1" kern="0" spc="0" dirty="0" smtClean="0">
                        <a:solidFill>
                          <a:srgbClr val="000000"/>
                        </a:solidFill>
                        <a:effectLst/>
                        <a:latin typeface="휴먼고딕"/>
                      </a:endParaRPr>
                    </a:p>
                    <a:p>
                      <a:pPr marL="228600" marR="0" indent="-22860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altLang="ko-KR" sz="12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휴먼고딕"/>
                        </a:rPr>
                        <a:t> </a:t>
                      </a:r>
                      <a:r>
                        <a:rPr lang="ko-KR" altLang="en-US" sz="1200" b="1" kern="0" spc="0" baseline="0" dirty="0" smtClean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특장점 및 성과</a:t>
                      </a:r>
                      <a:endParaRPr lang="en-US" altLang="ko-KR" sz="1200" b="1" kern="0" spc="0" dirty="0" smtClean="0">
                        <a:solidFill>
                          <a:srgbClr val="000000"/>
                        </a:solidFill>
                        <a:effectLst/>
                        <a:latin typeface="휴먼고딕"/>
                      </a:endParaRPr>
                    </a:p>
                    <a:p>
                      <a:pPr marL="228600" marR="0" indent="-22860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altLang="ko-KR" sz="12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휴먼고딕"/>
                        </a:rPr>
                        <a:t> </a:t>
                      </a:r>
                      <a:r>
                        <a:rPr lang="ko-KR" altLang="en-US" sz="1200" b="1" kern="0" spc="0" baseline="0" dirty="0" smtClean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특장점 및 성과</a:t>
                      </a:r>
                      <a:endParaRPr lang="en-US" altLang="ko-KR" sz="1200" b="1" kern="0" spc="0" dirty="0" smtClean="0">
                        <a:solidFill>
                          <a:srgbClr val="000000"/>
                        </a:solidFill>
                        <a:effectLst/>
                        <a:latin typeface="휴먼고딕"/>
                      </a:endParaRPr>
                    </a:p>
                    <a:p>
                      <a:pPr marL="228600" marR="0" indent="-22860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altLang="ko-KR" sz="12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휴먼고딕"/>
                        </a:rPr>
                        <a:t> </a:t>
                      </a:r>
                      <a:r>
                        <a:rPr lang="ko-KR" altLang="en-US" sz="1200" b="1" kern="0" spc="0" baseline="0" dirty="0" smtClean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특장점 및 성과</a:t>
                      </a:r>
                      <a:endParaRPr lang="en-US" altLang="ko-KR" sz="1200" b="1" kern="0" spc="0" dirty="0" smtClean="0">
                        <a:solidFill>
                          <a:srgbClr val="000000"/>
                        </a:solidFill>
                        <a:effectLst/>
                        <a:latin typeface="휴먼고딕"/>
                      </a:endParaRPr>
                    </a:p>
                    <a:p>
                      <a:pPr marL="228600" marR="0" indent="-22860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altLang="ko-KR" sz="12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휴먼고딕"/>
                        </a:rPr>
                        <a:t> </a:t>
                      </a:r>
                      <a:r>
                        <a:rPr lang="ko-KR" altLang="en-US" sz="1200" b="1" kern="0" spc="0" baseline="0" dirty="0" smtClean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특장점 및 성과</a:t>
                      </a:r>
                      <a:endParaRPr lang="en-US" altLang="ko-KR" sz="1200" b="1" kern="0" spc="0" dirty="0" smtClean="0">
                        <a:solidFill>
                          <a:srgbClr val="000000"/>
                        </a:solidFill>
                        <a:effectLst/>
                        <a:latin typeface="휴먼고딕"/>
                      </a:endParaRPr>
                    </a:p>
                    <a:p>
                      <a:pPr marL="228600" marR="0" indent="-22860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altLang="ko-KR" sz="12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휴먼고딕"/>
                        </a:rPr>
                        <a:t> </a:t>
                      </a:r>
                      <a:r>
                        <a:rPr lang="ko-KR" altLang="en-US" sz="1200" b="1" kern="0" spc="0" baseline="0" dirty="0" smtClean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특장점 및 성과</a:t>
                      </a:r>
                      <a:endParaRPr lang="en-US" altLang="ko-KR" sz="1200" b="1" kern="0" spc="0" dirty="0" smtClean="0">
                        <a:solidFill>
                          <a:srgbClr val="000000"/>
                        </a:solidFill>
                        <a:effectLst/>
                        <a:latin typeface="휴먼고딕"/>
                      </a:endParaRPr>
                    </a:p>
                    <a:p>
                      <a:pPr marL="228600" marR="0" indent="-22860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altLang="ko-KR" sz="12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휴먼고딕"/>
                        </a:rPr>
                        <a:t> </a:t>
                      </a:r>
                      <a:r>
                        <a:rPr lang="ko-KR" altLang="en-US" sz="1200" b="1" kern="0" spc="0" baseline="0" dirty="0" smtClean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특장점 및 성과</a:t>
                      </a:r>
                      <a:endParaRPr lang="en-US" altLang="ko-KR" sz="1200" b="1" kern="0" spc="0" dirty="0" smtClean="0">
                        <a:solidFill>
                          <a:srgbClr val="000000"/>
                        </a:solidFill>
                        <a:effectLst/>
                        <a:latin typeface="휴먼고딕"/>
                      </a:endParaRPr>
                    </a:p>
                    <a:p>
                      <a:pPr marL="228600" marR="0" indent="-22860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ko-KR" altLang="en-US" sz="900" b="1" kern="0" spc="0" dirty="0">
                        <a:solidFill>
                          <a:srgbClr val="000000"/>
                        </a:solidFill>
                        <a:effectLst/>
                        <a:latin typeface="휴먼고딕"/>
                      </a:endParaRPr>
                    </a:p>
                  </a:txBody>
                  <a:tcPr marL="50943" marR="50943" marT="37124" marB="371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709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8229375" y="104770"/>
            <a:ext cx="779231" cy="605395"/>
            <a:chOff x="8229375" y="104770"/>
            <a:chExt cx="779231" cy="605395"/>
          </a:xfrm>
        </p:grpSpPr>
        <p:pic>
          <p:nvPicPr>
            <p:cNvPr id="1025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375" y="104770"/>
              <a:ext cx="779231" cy="5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8316861" y="503938"/>
              <a:ext cx="604263" cy="206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 smtClean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INNOVATION</a:t>
              </a:r>
            </a:p>
            <a:p>
              <a:pPr algn="ctr"/>
              <a:r>
                <a:rPr lang="en-US" altLang="ko-KR" sz="1000" b="1" dirty="0" smtClean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AWARDS</a:t>
              </a:r>
              <a:endParaRPr lang="ko-KR" altLang="en-US" sz="10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endParaRPr>
            </a:p>
          </p:txBody>
        </p:sp>
      </p:grpSp>
      <p:cxnSp>
        <p:nvCxnSpPr>
          <p:cNvPr id="32" name="직선 연결선 31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itle 1"/>
          <p:cNvSpPr txBox="1">
            <a:spLocks/>
          </p:cNvSpPr>
          <p:nvPr/>
        </p:nvSpPr>
        <p:spPr>
          <a:xfrm>
            <a:off x="84107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 dirty="0" smtClean="0">
                <a:solidFill>
                  <a:srgbClr val="0F1675"/>
                </a:solidFill>
                <a:latin typeface="+mj-ea"/>
                <a:cs typeface="SM KGothic Std Regular"/>
              </a:rPr>
              <a:t>2023 WIS Best Innovation</a:t>
            </a:r>
            <a:r>
              <a:rPr lang="en-US" altLang="ko-KR" sz="2800" dirty="0" smtClean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  <a:t/>
            </a:r>
            <a:br>
              <a:rPr lang="en-US" altLang="ko-KR" sz="2800" dirty="0" smtClean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b="1" dirty="0" smtClean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□ </a:t>
            </a:r>
            <a:r>
              <a:rPr lang="ko-KR" altLang="en-US" sz="2000" b="1" dirty="0" smtClean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제품</a:t>
            </a:r>
            <a:r>
              <a:rPr lang="en-US" altLang="ko-KR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 </a:t>
            </a:r>
            <a:r>
              <a:rPr lang="ko-KR" altLang="en-US" sz="2000" b="1" dirty="0" err="1" smtClean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요약본</a:t>
            </a:r>
            <a:r>
              <a:rPr lang="en-US" altLang="ko-KR" sz="2000" b="1" dirty="0" smtClean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(</a:t>
            </a:r>
            <a:r>
              <a:rPr lang="ko-KR" altLang="en-US" sz="2000" b="1" dirty="0" smtClean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예시</a:t>
            </a:r>
            <a:r>
              <a:rPr lang="en-US" altLang="ko-KR" sz="2000" b="1" dirty="0" smtClean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)</a:t>
            </a:r>
            <a:endParaRPr lang="en-US" altLang="ko-KR" sz="2000" b="1" dirty="0">
              <a:solidFill>
                <a:srgbClr val="FF0000"/>
              </a:solidFill>
              <a:latin typeface="+mj-ea"/>
              <a:cs typeface="SM KGothic Std Regular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835797"/>
              </p:ext>
            </p:extLst>
          </p:nvPr>
        </p:nvGraphicFramePr>
        <p:xfrm>
          <a:off x="773088" y="1206618"/>
          <a:ext cx="8179726" cy="5178292"/>
        </p:xfrm>
        <a:graphic>
          <a:graphicData uri="http://schemas.openxmlformats.org/drawingml/2006/table">
            <a:tbl>
              <a:tblPr/>
              <a:tblGrid>
                <a:gridCol w="8179726"/>
              </a:tblGrid>
              <a:tr h="328487">
                <a:tc>
                  <a:txBody>
                    <a:bodyPr/>
                    <a:lstStyle/>
                    <a:p>
                      <a:pPr marL="0" marR="0" indent="0" algn="ctr" defTabSz="457200" rtl="0" eaLnBrk="1" fontAlgn="base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제품기술 특장점 및 성과</a:t>
                      </a:r>
                      <a:r>
                        <a:rPr lang="en-US" altLang="ko-KR" sz="1400" b="1" kern="1200" baseline="0" dirty="0" smtClean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(ICT </a:t>
                      </a:r>
                      <a:r>
                        <a:rPr lang="ko-KR" altLang="en-US" sz="1400" b="1" kern="1200" baseline="0" dirty="0" smtClean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관련 대통령상 수상작</a:t>
                      </a:r>
                      <a:r>
                        <a:rPr lang="en-US" altLang="ko-KR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943" marR="50943" marT="37124" marB="371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</a:tr>
              <a:tr h="189047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ko-KR" altLang="en-US" dirty="0"/>
                    </a:p>
                  </a:txBody>
                  <a:tcPr marL="50943" marR="50943" marT="37124" marB="371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59331">
                <a:tc>
                  <a:txBody>
                    <a:bodyPr/>
                    <a:lstStyle/>
                    <a:p>
                      <a:pPr marL="0" marR="0" indent="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</a:t>
                      </a:r>
                      <a:r>
                        <a:rPr lang="ko-KR" alt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모든 </a:t>
                      </a:r>
                      <a:r>
                        <a:rPr lang="ko-KR" altLang="en-US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모바일</a:t>
                      </a:r>
                      <a:r>
                        <a:rPr lang="ko-KR" alt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서비스를 터치로 편리하게 만들어주는 </a:t>
                      </a:r>
                      <a:r>
                        <a:rPr lang="en-US" altLang="ko-KR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TAG</a:t>
                      </a:r>
                      <a:r>
                        <a:rPr lang="ko-KR" alt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를 이용한 정보 전달 기술</a:t>
                      </a:r>
                      <a:endParaRPr lang="ko-KR" altLang="en-US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0" spc="0" baseline="0" dirty="0" smtClean="0">
                          <a:solidFill>
                            <a:srgbClr val="000000"/>
                          </a:solidFill>
                          <a:effectLst/>
                          <a:latin typeface="휴먼고딕"/>
                          <a:ea typeface="+mn-ea"/>
                          <a:cs typeface="+mn-cs"/>
                        </a:rPr>
                        <a:t>1.</a:t>
                      </a:r>
                      <a:r>
                        <a:rPr lang="ko-KR" altLang="en-US" sz="12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모바일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기기의 서비스 이용을 위해 필요한 바코드</a:t>
                      </a:r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·QR·</a:t>
                      </a:r>
                      <a:r>
                        <a:rPr lang="ko-KR" altLang="en-US" sz="12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마그네틱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 다양한 정보전송 체계를 대신해 </a:t>
                      </a:r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태그 </a:t>
                      </a:r>
                      <a:endParaRPr lang="en-US" altLang="ko-KR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하나로 기능을 대체하는 세계최초 정보 솔루션</a:t>
                      </a:r>
                      <a:endParaRPr lang="en-US" altLang="ko-KR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en-US" altLang="ko-KR" sz="6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애플페이</a:t>
                      </a:r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구글페이</a:t>
                      </a:r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삼성페이</a:t>
                      </a:r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티머니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등과 같은 별도의 </a:t>
                      </a:r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규격을 이용하지 않고 </a:t>
                      </a:r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표준 기술을 이용하여</a:t>
                      </a:r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  </a:t>
                      </a:r>
                    </a:p>
                    <a:p>
                      <a:pPr lvl="0" fontAlgn="base" latinLnBrk="1"/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모든 정보제공 사업자들이 단말기 기종과 정보 규격과 관계없이 </a:t>
                      </a:r>
                      <a:r>
                        <a:rPr lang="ko-KR" altLang="en-US" sz="12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모바일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서비스 제공이 가능</a:t>
                      </a:r>
                      <a:endParaRPr lang="en-US" altLang="ko-KR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ko-KR" altLang="en-US" sz="6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보안이 취약한 </a:t>
                      </a:r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QR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과 바코드와는 달리 정보를 직접 전달하지 않고 리더기의 역할을 하는 </a:t>
                      </a:r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Tag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로부터 정보를 </a:t>
                      </a:r>
                      <a:endParaRPr lang="en-US" altLang="ko-KR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읽어와 정보 유출 가능성이 없음</a:t>
                      </a:r>
                      <a:endParaRPr lang="en-US" altLang="ko-KR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ko-KR" altLang="en-US" sz="6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별도의 </a:t>
                      </a:r>
                      <a:r>
                        <a:rPr lang="ko-KR" altLang="en-US" sz="12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스팩들과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전원</a:t>
                      </a:r>
                      <a:r>
                        <a:rPr lang="ko-KR" altLang="en-US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케이블을 제거하여 장소에 </a:t>
                      </a:r>
                      <a:r>
                        <a:rPr lang="ko-KR" altLang="en-US" sz="12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제약없이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 가능하며</a:t>
                      </a:r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기존 리더기 대비 </a:t>
                      </a:r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 이상 가격 절감</a:t>
                      </a:r>
                      <a:endParaRPr lang="en-US" altLang="ko-KR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ko-KR" altLang="en-US" sz="6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결제</a:t>
                      </a:r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멤버십</a:t>
                      </a:r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출입 등 </a:t>
                      </a:r>
                      <a:r>
                        <a:rPr lang="ko-KR" altLang="en-US" sz="12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서비스별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다른 정보 전달방식이 필요한 상황에서 </a:t>
                      </a:r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태그를 활용하면 다양한 리더기가 필요 없어 </a:t>
                      </a:r>
                      <a:endParaRPr lang="en-US" altLang="ko-KR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지고 효율적인 서비스 </a:t>
                      </a:r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UX 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제공이 가능</a:t>
                      </a:r>
                      <a:endParaRPr lang="en-US" altLang="ko-KR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ko-KR" altLang="en-US" sz="6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국제사업자</a:t>
                      </a:r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애플 등</a:t>
                      </a:r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허가가 필요 없는 정보전달 기술로써 전세계 </a:t>
                      </a:r>
                      <a:r>
                        <a:rPr lang="ko-KR" altLang="en-US" sz="12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모바일</a:t>
                      </a:r>
                      <a:r>
                        <a:rPr lang="ko-KR" altLang="en-US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이용자가 안전한 서비스 이용 가능</a:t>
                      </a:r>
                    </a:p>
                    <a:p>
                      <a:pPr fontAlgn="base" latinLnBrk="1"/>
                      <a:r>
                        <a:rPr lang="en-US" altLang="ko-KR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 Tag</a:t>
                      </a:r>
                      <a:r>
                        <a:rPr lang="ko-KR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를 읽어오는 방식으로 </a:t>
                      </a:r>
                      <a:r>
                        <a:rPr lang="en-US" altLang="ko-KR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</a:t>
                      </a:r>
                      <a:r>
                        <a:rPr lang="ko-KR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정보전달을 막아놓은 </a:t>
                      </a:r>
                      <a:r>
                        <a:rPr lang="ko-KR" altLang="en-US" sz="10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아이폰에서도</a:t>
                      </a:r>
                      <a:r>
                        <a:rPr lang="ko-KR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정보전달 가능</a:t>
                      </a:r>
                    </a:p>
                  </a:txBody>
                  <a:tcPr marL="50943" marR="50943" marT="37124" marB="371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02" y="1564441"/>
            <a:ext cx="8146398" cy="1835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853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82314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 dirty="0" smtClean="0">
                <a:solidFill>
                  <a:srgbClr val="0F1675"/>
                </a:solidFill>
                <a:latin typeface="+mj-ea"/>
                <a:cs typeface="SM KGothic Std Regular"/>
              </a:rPr>
              <a:t>2023 WIS Best Innovation</a:t>
            </a:r>
            <a:r>
              <a:rPr lang="en-US" altLang="ko-KR" sz="2800" dirty="0" smtClean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  <a:t/>
            </a:r>
            <a:br>
              <a:rPr lang="en-US" altLang="ko-KR" sz="2800" dirty="0" smtClean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dirty="0" smtClean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Ⅰ</a:t>
            </a:r>
            <a:r>
              <a:rPr lang="en-US" altLang="ko-KR" sz="2000" dirty="0" smtClean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dirty="0" smtClean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기술적 성과</a:t>
            </a:r>
            <a:endParaRPr lang="en-US" altLang="ko-KR" sz="2000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835345"/>
            <a:ext cx="8157898" cy="4050048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solidFill>
                  <a:srgbClr val="1D2B37">
                    <a:alpha val="75000"/>
                  </a:srgbClr>
                </a:solidFill>
                <a:latin typeface="+mj-ea"/>
                <a:ea typeface="+mj-ea"/>
                <a:cs typeface="SM KGothic Std Regular"/>
              </a:rPr>
              <a:t>1. "</a:t>
            </a:r>
            <a:r>
              <a:rPr lang="ko-KR" altLang="en-US" sz="1800" dirty="0" smtClean="0">
                <a:solidFill>
                  <a:srgbClr val="1D2B37">
                    <a:alpha val="75000"/>
                  </a:srgbClr>
                </a:solidFill>
                <a:latin typeface="+mj-ea"/>
                <a:ea typeface="+mj-ea"/>
                <a:cs typeface="SM KGothic Std Regular"/>
              </a:rPr>
              <a:t>핵심기술 난이도</a:t>
            </a:r>
            <a:r>
              <a:rPr lang="en-US" altLang="ko-KR" sz="1800" dirty="0" smtClean="0">
                <a:solidFill>
                  <a:srgbClr val="1D2B37">
                    <a:alpha val="75000"/>
                  </a:srgbClr>
                </a:solidFill>
                <a:latin typeface="+mj-ea"/>
                <a:ea typeface="+mj-ea"/>
                <a:cs typeface="SM KGothic Std Regular"/>
              </a:rPr>
              <a:t>”</a:t>
            </a:r>
          </a:p>
          <a:p>
            <a:pPr marL="0" indent="0" algn="ctr">
              <a:buNone/>
            </a:pPr>
            <a:endParaRPr lang="en-US" altLang="ko-KR" sz="800" dirty="0" smtClean="0">
              <a:solidFill>
                <a:srgbClr val="3F626D">
                  <a:alpha val="75000"/>
                </a:srgbClr>
              </a:solidFill>
              <a:latin typeface="+mj-ea"/>
              <a:ea typeface="+mj-ea"/>
              <a:cs typeface="SM JGothic Std Regular"/>
            </a:endParaRPr>
          </a:p>
          <a:p>
            <a:pPr marL="0" indent="0" fontAlgn="base">
              <a:buNone/>
            </a:pPr>
            <a:r>
              <a:rPr lang="en-US" altLang="ko-KR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 -</a:t>
            </a:r>
            <a:r>
              <a:rPr lang="ko-KR" altLang="en-US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참가신청 제품의 </a:t>
            </a:r>
            <a:r>
              <a:rPr lang="ko-KR" altLang="en-US" sz="1400" dirty="0" err="1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고난이도</a:t>
            </a:r>
            <a:r>
              <a:rPr lang="ko-KR" altLang="en-US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기술 및 신기술 적용 정도를 기재해 </a:t>
            </a:r>
            <a:r>
              <a:rPr lang="ko-KR" altLang="en-US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주세요</a:t>
            </a:r>
            <a:endParaRPr lang="en-US" altLang="ko-KR" sz="1400" dirty="0" smtClean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 fontAlgn="base">
              <a:buNone/>
            </a:pPr>
            <a:endParaRPr lang="en-US" altLang="ko-KR" sz="14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 fontAlgn="base">
              <a:buNone/>
            </a:pPr>
            <a:endParaRPr lang="ko-KR" altLang="en-US" sz="14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 algn="ctr">
              <a:buNone/>
            </a:pPr>
            <a:endParaRPr lang="en-US" altLang="ko-KR" sz="1800" dirty="0" smtClean="0">
              <a:solidFill>
                <a:srgbClr val="1D2B37">
                  <a:alpha val="75000"/>
                </a:srgbClr>
              </a:solidFill>
              <a:latin typeface="+mj-ea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1400" dirty="0">
              <a:solidFill>
                <a:srgbClr val="3F626D">
                  <a:alpha val="75000"/>
                </a:srgbClr>
              </a:solidFill>
              <a:latin typeface="+mj-ea"/>
              <a:ea typeface="Noto Sans Korean Regular" panose="020B0500000000000000" pitchFamily="34" charset="-127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2000" dirty="0">
              <a:solidFill>
                <a:srgbClr val="3F626D">
                  <a:alpha val="75000"/>
                </a:srgbClr>
              </a:solidFill>
              <a:latin typeface="Noto Sans Korean Regular" panose="020B0500000000000000" pitchFamily="34" charset="-127"/>
              <a:ea typeface="Noto Sans Korean Regular" panose="020B0500000000000000" pitchFamily="34" charset="-127"/>
              <a:cs typeface="SM KGothic Std Regular"/>
            </a:endParaRPr>
          </a:p>
        </p:txBody>
      </p:sp>
      <p:grpSp>
        <p:nvGrpSpPr>
          <p:cNvPr id="11" name="그룹 10"/>
          <p:cNvGrpSpPr/>
          <p:nvPr/>
        </p:nvGrpSpPr>
        <p:grpSpPr>
          <a:xfrm>
            <a:off x="8229375" y="104770"/>
            <a:ext cx="779231" cy="605395"/>
            <a:chOff x="8229375" y="104770"/>
            <a:chExt cx="779231" cy="605395"/>
          </a:xfrm>
        </p:grpSpPr>
        <p:pic>
          <p:nvPicPr>
            <p:cNvPr id="12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375" y="104770"/>
              <a:ext cx="779231" cy="5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8316861" y="503938"/>
              <a:ext cx="604263" cy="206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 smtClean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INNOVATION</a:t>
              </a:r>
            </a:p>
            <a:p>
              <a:pPr algn="ctr"/>
              <a:r>
                <a:rPr lang="en-US" altLang="ko-KR" sz="1000" b="1" dirty="0" smtClean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AWARDS</a:t>
              </a:r>
              <a:endParaRPr lang="ko-KR" altLang="en-US" sz="10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821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82314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 dirty="0" smtClean="0">
                <a:solidFill>
                  <a:srgbClr val="0F1675"/>
                </a:solidFill>
                <a:latin typeface="+mj-ea"/>
                <a:cs typeface="SM KGothic Std Regular"/>
              </a:rPr>
              <a:t>2023 WIS Best Innovation</a:t>
            </a:r>
            <a:r>
              <a:rPr lang="en-US" altLang="ko-KR" sz="2800" dirty="0" smtClean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  <a:t/>
            </a:r>
            <a:br>
              <a:rPr lang="en-US" altLang="ko-KR" sz="2800" dirty="0" smtClean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dirty="0" smtClean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Ⅰ</a:t>
            </a:r>
            <a:r>
              <a:rPr lang="en-US" altLang="ko-KR" sz="2000" dirty="0" smtClean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dirty="0" smtClean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기술적 성과</a:t>
            </a:r>
            <a:endParaRPr lang="en-US" altLang="ko-KR" sz="2000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835345"/>
            <a:ext cx="8157898" cy="4050048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2. “</a:t>
            </a:r>
            <a:r>
              <a:rPr lang="ko-KR" altLang="en-US" sz="1800" dirty="0" smtClean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독창성</a:t>
            </a:r>
            <a:r>
              <a:rPr lang="en-US" altLang="ko-KR" sz="1800" dirty="0" smtClean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”</a:t>
            </a:r>
            <a:endParaRPr lang="en-US" altLang="ko-KR" sz="1800" dirty="0">
              <a:solidFill>
                <a:srgbClr val="1D2B37">
                  <a:alpha val="75000"/>
                </a:srgbClr>
              </a:solidFill>
              <a:latin typeface="+mj-ea"/>
              <a:cs typeface="SM KGothic Std Regular"/>
            </a:endParaRPr>
          </a:p>
          <a:p>
            <a:pPr marL="0" indent="0" algn="ctr">
              <a:buNone/>
            </a:pPr>
            <a:endParaRPr lang="en-US" altLang="ko-KR" sz="8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r>
              <a:rPr lang="ko-KR" altLang="en-US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국내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·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외 유사기술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·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제품 </a:t>
            </a:r>
            <a:r>
              <a:rPr lang="ko-KR" altLang="en-US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대비 차별적 성능</a:t>
            </a:r>
            <a:r>
              <a:rPr lang="en-US" altLang="ko-KR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(</a:t>
            </a:r>
            <a:r>
              <a:rPr lang="ko-KR" altLang="en-US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차이점</a:t>
            </a:r>
            <a:r>
              <a:rPr lang="en-US" altLang="ko-KR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)</a:t>
            </a:r>
            <a:r>
              <a:rPr lang="ko-KR" altLang="en-US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및 창출 가능한 </a:t>
            </a:r>
            <a:r>
              <a:rPr lang="ko-KR" altLang="en-US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독창적 성과를 기재해 주세요</a:t>
            </a:r>
            <a:r>
              <a:rPr lang="en-US" altLang="ko-KR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.</a:t>
            </a: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altLang="ko-KR" sz="14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8229375" y="104770"/>
            <a:ext cx="779231" cy="605395"/>
            <a:chOff x="8229375" y="104770"/>
            <a:chExt cx="779231" cy="605395"/>
          </a:xfrm>
        </p:grpSpPr>
        <p:pic>
          <p:nvPicPr>
            <p:cNvPr id="11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375" y="104770"/>
              <a:ext cx="779231" cy="5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8316861" y="503938"/>
              <a:ext cx="604263" cy="206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 smtClean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INNOVATION</a:t>
              </a:r>
            </a:p>
            <a:p>
              <a:pPr algn="ctr"/>
              <a:r>
                <a:rPr lang="en-US" altLang="ko-KR" sz="1000" b="1" dirty="0" smtClean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AWARDS</a:t>
              </a:r>
              <a:endParaRPr lang="ko-KR" altLang="en-US" sz="10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962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82314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 dirty="0" smtClean="0">
                <a:solidFill>
                  <a:srgbClr val="0F1675"/>
                </a:solidFill>
                <a:latin typeface="+mj-ea"/>
                <a:cs typeface="SM KGothic Std Regular"/>
              </a:rPr>
              <a:t>2023 WIS Best Innovation</a:t>
            </a:r>
            <a:r>
              <a:rPr lang="en-US" altLang="ko-KR" sz="2800" dirty="0" smtClean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  <a:t/>
            </a:r>
            <a:br>
              <a:rPr lang="en-US" altLang="ko-KR" sz="2800" dirty="0" smtClean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dirty="0" smtClean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Ⅰ</a:t>
            </a:r>
            <a:r>
              <a:rPr lang="en-US" altLang="ko-KR" sz="2000" dirty="0" smtClean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dirty="0" smtClean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기술적 성과</a:t>
            </a:r>
            <a:endParaRPr lang="en-US" altLang="ko-KR" sz="2000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835345"/>
            <a:ext cx="8157898" cy="4050048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3. “</a:t>
            </a:r>
            <a:r>
              <a:rPr lang="ko-KR" altLang="en-US" sz="1800" dirty="0" smtClean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활용 </a:t>
            </a:r>
            <a:r>
              <a:rPr lang="ko-KR" altLang="en-US" sz="1800" dirty="0" err="1" smtClean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가치성</a:t>
            </a:r>
            <a:r>
              <a:rPr lang="en-US" altLang="ko-KR" sz="1800" dirty="0" smtClean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”</a:t>
            </a:r>
          </a:p>
          <a:p>
            <a:pPr marL="0" indent="0" algn="ctr">
              <a:buNone/>
            </a:pPr>
            <a:endParaRPr lang="en-US" altLang="ko-KR" sz="800" dirty="0" smtClean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>
              <a:lnSpc>
                <a:spcPct val="120000"/>
              </a:lnSpc>
              <a:buFontTx/>
              <a:buChar char="-"/>
            </a:pPr>
            <a:r>
              <a:rPr lang="ko-KR" altLang="en-US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향후 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발전적 응용 및 변화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·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파급 </a:t>
            </a:r>
            <a:r>
              <a:rPr lang="ko-KR" altLang="en-US" sz="1400" dirty="0" err="1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예상도와</a:t>
            </a:r>
            <a:r>
              <a:rPr lang="ko-KR" altLang="en-US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다양한 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산업분야와 협력을 통해 어떠한 시너지 효과가 창출될 수 있는지 </a:t>
            </a:r>
            <a:r>
              <a:rPr lang="ko-KR" altLang="en-US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기재해주세요</a:t>
            </a:r>
            <a:endParaRPr lang="en-US" altLang="ko-KR" sz="1400" dirty="0" smtClean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1400" dirty="0">
              <a:solidFill>
                <a:srgbClr val="3F626D">
                  <a:alpha val="75000"/>
                </a:srgbClr>
              </a:solidFill>
              <a:latin typeface="+mj-ea"/>
              <a:ea typeface="Noto Sans Korean Regular" panose="020B0500000000000000" pitchFamily="34" charset="-127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2000" dirty="0">
              <a:solidFill>
                <a:srgbClr val="3F626D">
                  <a:alpha val="75000"/>
                </a:srgbClr>
              </a:solidFill>
              <a:latin typeface="Noto Sans Korean Regular" panose="020B0500000000000000" pitchFamily="34" charset="-127"/>
              <a:ea typeface="Noto Sans Korean Regular" panose="020B0500000000000000" pitchFamily="34" charset="-127"/>
              <a:cs typeface="SM KGothic Std Regular"/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8229375" y="104770"/>
            <a:ext cx="779231" cy="605395"/>
            <a:chOff x="8229375" y="104770"/>
            <a:chExt cx="779231" cy="605395"/>
          </a:xfrm>
        </p:grpSpPr>
        <p:pic>
          <p:nvPicPr>
            <p:cNvPr id="11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375" y="104770"/>
              <a:ext cx="779231" cy="5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8316861" y="503938"/>
              <a:ext cx="604263" cy="206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 smtClean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INNOVATION</a:t>
              </a:r>
            </a:p>
            <a:p>
              <a:pPr algn="ctr"/>
              <a:r>
                <a:rPr lang="en-US" altLang="ko-KR" sz="1000" b="1" dirty="0" smtClean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AWARDS</a:t>
              </a:r>
              <a:endParaRPr lang="ko-KR" altLang="en-US" sz="10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0656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823140" y="408441"/>
            <a:ext cx="4407227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 dirty="0" smtClean="0">
                <a:solidFill>
                  <a:srgbClr val="0F1675"/>
                </a:solidFill>
                <a:latin typeface="+mj-ea"/>
                <a:cs typeface="SM KGothic Std Regular"/>
              </a:rPr>
              <a:t>2023 WIS Best Innovation</a:t>
            </a:r>
            <a:r>
              <a:rPr lang="en-US" altLang="ko-KR" sz="2800" dirty="0" smtClean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  <a:t/>
            </a:r>
            <a:br>
              <a:rPr lang="en-US" altLang="ko-KR" sz="2800" dirty="0" smtClean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Ⅱ</a:t>
            </a:r>
            <a:r>
              <a:rPr lang="en-US" altLang="ko-KR" sz="2000" dirty="0" smtClean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dirty="0" smtClean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경제적 성과</a:t>
            </a:r>
            <a:endParaRPr lang="en-US" altLang="ko-KR" sz="2000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1835345"/>
            <a:ext cx="8157898" cy="4050048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1. “</a:t>
            </a:r>
            <a:r>
              <a:rPr lang="ko-KR" altLang="en-US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경쟁력</a:t>
            </a:r>
            <a:r>
              <a:rPr lang="en-US" altLang="ko-KR" sz="1800" dirty="0" smtClean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”</a:t>
            </a:r>
          </a:p>
          <a:p>
            <a:pPr marL="0" indent="0">
              <a:buNone/>
            </a:pPr>
            <a:endParaRPr lang="en-US" altLang="ko-KR" sz="800" dirty="0" smtClean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- </a:t>
            </a:r>
            <a:r>
              <a:rPr lang="ko-KR" altLang="en-US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제품의 가치적 우월성과 고객</a:t>
            </a:r>
            <a:r>
              <a:rPr lang="en-US" altLang="ko-KR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(</a:t>
            </a:r>
            <a:r>
              <a:rPr lang="ko-KR" altLang="en-US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사</a:t>
            </a:r>
            <a:r>
              <a:rPr lang="en-US" altLang="ko-KR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)</a:t>
            </a:r>
            <a:r>
              <a:rPr lang="ko-KR" altLang="en-US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관점 </a:t>
            </a:r>
            <a:r>
              <a:rPr lang="ko-KR" altLang="en-US" sz="1400" dirty="0" err="1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매력도는</a:t>
            </a:r>
            <a:r>
              <a:rPr lang="ko-KR" altLang="en-US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어느 정도입니까</a:t>
            </a:r>
            <a:r>
              <a:rPr lang="en-US" altLang="ko-KR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?</a:t>
            </a: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1400" dirty="0">
              <a:solidFill>
                <a:srgbClr val="3F626D">
                  <a:alpha val="75000"/>
                </a:srgbClr>
              </a:solidFill>
              <a:latin typeface="+mj-ea"/>
              <a:ea typeface="Noto Sans Korean Regular" panose="020B0500000000000000" pitchFamily="34" charset="-127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2000" dirty="0">
              <a:solidFill>
                <a:srgbClr val="3F626D">
                  <a:alpha val="75000"/>
                </a:srgbClr>
              </a:solidFill>
              <a:latin typeface="Noto Sans Korean Regular" panose="020B0500000000000000" pitchFamily="34" charset="-127"/>
              <a:ea typeface="Noto Sans Korean Regular" panose="020B0500000000000000" pitchFamily="34" charset="-127"/>
              <a:cs typeface="SM KGothic Std Regular"/>
            </a:endParaRPr>
          </a:p>
        </p:txBody>
      </p:sp>
      <p:grpSp>
        <p:nvGrpSpPr>
          <p:cNvPr id="16" name="그룹 15"/>
          <p:cNvGrpSpPr/>
          <p:nvPr/>
        </p:nvGrpSpPr>
        <p:grpSpPr>
          <a:xfrm>
            <a:off x="8229375" y="104770"/>
            <a:ext cx="779231" cy="605395"/>
            <a:chOff x="8229375" y="104770"/>
            <a:chExt cx="779231" cy="605395"/>
          </a:xfrm>
        </p:grpSpPr>
        <p:pic>
          <p:nvPicPr>
            <p:cNvPr id="17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375" y="104770"/>
              <a:ext cx="779231" cy="5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TextBox 17"/>
            <p:cNvSpPr txBox="1"/>
            <p:nvPr/>
          </p:nvSpPr>
          <p:spPr>
            <a:xfrm>
              <a:off x="8316861" y="503938"/>
              <a:ext cx="604263" cy="206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 smtClean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INNOVATION</a:t>
              </a:r>
            </a:p>
            <a:p>
              <a:pPr algn="ctr"/>
              <a:r>
                <a:rPr lang="en-US" altLang="ko-KR" sz="1000" b="1" dirty="0" smtClean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AWARDS</a:t>
              </a:r>
              <a:endParaRPr lang="ko-KR" altLang="en-US" sz="10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513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823140" y="408441"/>
            <a:ext cx="4407227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 dirty="0" smtClean="0">
                <a:solidFill>
                  <a:srgbClr val="0F1675"/>
                </a:solidFill>
                <a:latin typeface="+mj-ea"/>
                <a:cs typeface="SM KGothic Std Regular"/>
              </a:rPr>
              <a:t>2019 WIS Best Innovation</a:t>
            </a:r>
            <a:r>
              <a:rPr lang="en-US" altLang="ko-KR" sz="2800" dirty="0" smtClean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  <a:t/>
            </a:r>
            <a:br>
              <a:rPr lang="en-US" altLang="ko-KR" sz="2800" dirty="0" smtClean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Ⅱ</a:t>
            </a:r>
            <a:r>
              <a:rPr lang="en-US" altLang="ko-KR" sz="2000" dirty="0" smtClean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dirty="0" smtClean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경제적 성과</a:t>
            </a:r>
            <a:endParaRPr lang="en-US" altLang="ko-KR" sz="2000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57200" y="1835345"/>
            <a:ext cx="8157898" cy="4050048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2. “</a:t>
            </a:r>
            <a:r>
              <a:rPr lang="ko-KR" altLang="en-US" sz="1800" dirty="0" smtClean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성장 가능성</a:t>
            </a:r>
            <a:r>
              <a:rPr lang="en-US" altLang="ko-KR" sz="1800" dirty="0" smtClean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”</a:t>
            </a:r>
          </a:p>
          <a:p>
            <a:pPr marL="0" indent="0">
              <a:buNone/>
            </a:pPr>
            <a:endParaRPr lang="en-US" altLang="ko-KR" sz="800" dirty="0">
              <a:solidFill>
                <a:srgbClr val="1D2B37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>
              <a:buNone/>
            </a:pPr>
            <a:r>
              <a:rPr lang="en-US" altLang="ko-KR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- </a:t>
            </a:r>
            <a:r>
              <a:rPr lang="ko-KR" altLang="en-US" sz="1400" dirty="0" smtClean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일회성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, 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단기적이 아닌 지속 가능한 성과 창출 가능 여부 등 성장 가능성을 기재해주세요</a:t>
            </a:r>
            <a:endParaRPr lang="ko-KR" altLang="en-US" sz="1400" dirty="0"/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1400" dirty="0">
              <a:solidFill>
                <a:srgbClr val="3F626D">
                  <a:alpha val="75000"/>
                </a:srgbClr>
              </a:solidFill>
              <a:latin typeface="+mj-ea"/>
              <a:ea typeface="Noto Sans Korean Regular" panose="020B0500000000000000" pitchFamily="34" charset="-127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2000" dirty="0">
              <a:solidFill>
                <a:srgbClr val="3F626D">
                  <a:alpha val="75000"/>
                </a:srgbClr>
              </a:solidFill>
              <a:latin typeface="Noto Sans Korean Regular" panose="020B0500000000000000" pitchFamily="34" charset="-127"/>
              <a:ea typeface="Noto Sans Korean Regular" panose="020B0500000000000000" pitchFamily="34" charset="-127"/>
              <a:cs typeface="SM KGothic Std Regular"/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8229375" y="104770"/>
            <a:ext cx="779231" cy="605395"/>
            <a:chOff x="8229375" y="104770"/>
            <a:chExt cx="779231" cy="605395"/>
          </a:xfrm>
        </p:grpSpPr>
        <p:pic>
          <p:nvPicPr>
            <p:cNvPr id="16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375" y="104770"/>
              <a:ext cx="779231" cy="5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TextBox 16"/>
            <p:cNvSpPr txBox="1"/>
            <p:nvPr/>
          </p:nvSpPr>
          <p:spPr>
            <a:xfrm>
              <a:off x="8316861" y="503938"/>
              <a:ext cx="604263" cy="206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 smtClean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INNOVATION</a:t>
              </a:r>
            </a:p>
            <a:p>
              <a:pPr algn="ctr"/>
              <a:r>
                <a:rPr lang="en-US" altLang="ko-KR" sz="1000" b="1" dirty="0" smtClean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AWARDS</a:t>
              </a:r>
              <a:endParaRPr lang="ko-KR" altLang="en-US" sz="10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139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4875</TotalTime>
  <Words>476</Words>
  <Application>Microsoft Office PowerPoint</Application>
  <PresentationFormat>화면 슬라이드 쇼(4:3)</PresentationFormat>
  <Paragraphs>90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10</vt:i4>
      </vt:variant>
    </vt:vector>
  </HeadingPairs>
  <TitlesOfParts>
    <vt:vector size="12" baseType="lpstr">
      <vt:lpstr>Office Theme</vt:lpstr>
      <vt:lpstr>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효정 임</dc:creator>
  <cp:lastModifiedBy>User</cp:lastModifiedBy>
  <cp:revision>334</cp:revision>
  <dcterms:created xsi:type="dcterms:W3CDTF">2012-10-30T15:46:08Z</dcterms:created>
  <dcterms:modified xsi:type="dcterms:W3CDTF">2023-01-31T05:57:49Z</dcterms:modified>
</cp:coreProperties>
</file>