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381" r:id="rId3"/>
    <p:sldId id="260" r:id="rId4"/>
    <p:sldId id="386" r:id="rId5"/>
    <p:sldId id="385" r:id="rId6"/>
    <p:sldId id="373" r:id="rId7"/>
    <p:sldId id="382" r:id="rId8"/>
    <p:sldId id="383" r:id="rId9"/>
    <p:sldId id="374" r:id="rId10"/>
    <p:sldId id="384" r:id="rId11"/>
    <p:sldId id="3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3067"/>
    <a:srgbClr val="28D3D6"/>
    <a:srgbClr val="DFF8F9"/>
    <a:srgbClr val="B5F0F1"/>
    <a:srgbClr val="000099"/>
    <a:srgbClr val="003399"/>
    <a:srgbClr val="1E237F"/>
    <a:srgbClr val="0F1675"/>
    <a:srgbClr val="F3CD53"/>
    <a:srgbClr val="EB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645" autoAdjust="0"/>
  </p:normalViewPr>
  <p:slideViewPr>
    <p:cSldViewPr snapToGrid="0" snapToObjects="1">
      <p:cViewPr varScale="1">
        <p:scale>
          <a:sx n="104" d="100"/>
          <a:sy n="104" d="100"/>
        </p:scale>
        <p:origin x="84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9A76B-6278-4649-B535-31EF52A8CEF3}" type="datetimeFigureOut">
              <a:rPr lang="ko-KR" altLang="en-US" smtClean="0"/>
              <a:t>2026-02-09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1084C-C5EC-43DE-A90F-831C4D7FBF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65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2B6BE-AFDC-481B-86DC-483EFB41E3D7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DE4B-345B-43D8-875E-5C5D4177188A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9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D97CB-697C-45F6-A586-9285B80AECFC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3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6D42-952C-4898-8481-4FCA9C45A08A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33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DBE9-AD0C-4ECE-8BD8-D9992DFBB1EB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09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9E18-1405-4E2F-8270-860A1136026F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323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4A95-B4E3-4243-8CA0-E3AD3697D841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868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3AE1-4BF5-4C20-B4B4-8BCB25B5BF06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04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2533-B099-441E-9321-95ACACD5938F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13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0605-111D-418D-83D6-1390EC94586B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290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F23-8931-4CF9-8658-E2EA2A440A28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33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75EF-56D2-487C-A404-9EFF5A645EA3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07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046C-6C48-4FC2-A839-C2B6EDADE564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339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7B07A-8178-4507-BBDD-B7B0CB53A24C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812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FBF2B-85E8-4050-AEC1-7A25CE57B515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61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FB9E-0D6F-46EE-83C0-EA2F169C9E8F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5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B74C-FD8E-4B85-A56F-6F791CB5053B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3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8A1B-298B-4A8A-A73D-BEF7BB9EF23C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1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5F4F2-8AEC-46E1-9915-C6A30F220914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5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47EA-F8F1-452F-9163-6C5BDFF74616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5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FB53-154E-493B-BFD3-3FEA78158C7B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391C-5BA5-4897-8C0A-F15678CBD294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6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7793C-2C1A-491E-8A96-687B0D92E672}" type="datetime1">
              <a:rPr lang="en-US" altLang="ko-KR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9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93A3B-C4C4-4EA3-9D2F-AE56A4F66A00}" type="datetime1">
              <a:rPr lang="en-US" altLang="ko-KR" smtClean="0"/>
              <a:t>2/9/2026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03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-1" y="3609197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INNOVATION AWARDS</a:t>
            </a:r>
            <a:endParaRPr lang="ko-KR" altLang="en-US" sz="24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070861"/>
            <a:ext cx="12192000" cy="47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1E237F"/>
                </a:solidFill>
                <a:latin typeface="+mj-ea"/>
                <a:ea typeface="+mj-ea"/>
              </a:rPr>
              <a:t>기 술 </a:t>
            </a:r>
            <a:r>
              <a:rPr lang="en-US" altLang="ko-KR" sz="2500" b="1" dirty="0">
                <a:solidFill>
                  <a:srgbClr val="1E237F"/>
                </a:solidFill>
                <a:latin typeface="+mj-ea"/>
                <a:ea typeface="+mj-ea"/>
              </a:rPr>
              <a:t>· </a:t>
            </a:r>
            <a:r>
              <a:rPr lang="ko-KR" altLang="en-US" sz="2500" b="1" dirty="0">
                <a:solidFill>
                  <a:srgbClr val="1E237F"/>
                </a:solidFill>
                <a:latin typeface="+mj-ea"/>
                <a:ea typeface="+mj-ea"/>
              </a:rPr>
              <a:t>제 품  소 개 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" y="5070243"/>
            <a:ext cx="12191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>
                <a:latin typeface="+mj-ea"/>
                <a:ea typeface="+mj-ea"/>
              </a:rPr>
              <a:t>         기 업 명 </a:t>
            </a:r>
            <a:r>
              <a:rPr lang="en-US" altLang="ko-KR" sz="2500" b="1" dirty="0">
                <a:latin typeface="+mj-ea"/>
                <a:ea typeface="+mj-ea"/>
              </a:rPr>
              <a:t>:   </a:t>
            </a:r>
          </a:p>
          <a:p>
            <a:r>
              <a:rPr lang="en-US" altLang="ko-KR" sz="2500" b="1" dirty="0">
                <a:latin typeface="+mj-ea"/>
                <a:ea typeface="+mj-ea"/>
              </a:rPr>
              <a:t>                    </a:t>
            </a:r>
          </a:p>
          <a:p>
            <a:endParaRPr lang="en-US" altLang="ko-KR" sz="1000" b="1">
              <a:latin typeface="+mj-ea"/>
              <a:ea typeface="+mj-ea"/>
            </a:endParaRPr>
          </a:p>
          <a:p>
            <a:r>
              <a:rPr lang="en-US" altLang="ko-KR" sz="2500" b="1">
                <a:latin typeface="+mj-ea"/>
                <a:ea typeface="+mj-ea"/>
              </a:rPr>
              <a:t>         </a:t>
            </a:r>
            <a:r>
              <a:rPr lang="ko-KR" altLang="en-US" sz="2500" b="1">
                <a:latin typeface="+mj-ea"/>
                <a:ea typeface="+mj-ea"/>
              </a:rPr>
              <a:t>제 품 명 </a:t>
            </a:r>
            <a:r>
              <a:rPr lang="en-US" altLang="ko-KR" sz="2500" b="1" dirty="0">
                <a:latin typeface="+mj-ea"/>
                <a:ea typeface="+mj-ea"/>
              </a:rPr>
              <a:t>:</a:t>
            </a:r>
            <a:endParaRPr lang="ko-KR" altLang="en-US" sz="2500" b="1" dirty="0">
              <a:latin typeface="+mj-ea"/>
              <a:ea typeface="+mj-ea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DE3C327-E137-3C8B-A1AF-5DB429DAB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238" y="1338881"/>
            <a:ext cx="5569527" cy="1674621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82DDF6E0-7186-5E9D-4931-6C6E3774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2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610703" y="408442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en-US" altLang="ko-KR" sz="2000" b="1" dirty="0">
                <a:latin typeface="맑은 고딕"/>
                <a:ea typeface="맑은 고딕"/>
                <a:cs typeface="SM KGothic Std Regular"/>
              </a:rPr>
              <a:t>Ⅲ. </a:t>
            </a:r>
            <a:r>
              <a:rPr lang="ko-KR" altLang="en-US" sz="2000" b="1" dirty="0">
                <a:latin typeface="맑은 고딕"/>
                <a:ea typeface="맑은 고딕"/>
                <a:cs typeface="SM KGothic Std Regular"/>
              </a:rPr>
              <a:t>기타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성과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0703" y="1552731"/>
            <a:ext cx="10971697" cy="4053742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자유롭게 작성해 주시기 바랍니다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작성예시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안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· (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디자인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외향적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아름다움 및 이용자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친화적 디자인 반영 여부</a:t>
            </a:r>
            <a:br>
              <a:rPr lang="en-US" altLang="ko-KR" sz="2000">
                <a:solidFill>
                  <a:srgbClr val="3F626D">
                    <a:alpha val="75000"/>
                  </a:srgbClr>
                </a:solidFill>
                <a:latin typeface="+mj-ea"/>
                <a:ea typeface="Noto Sans Korean Regular" panose="020B0500000000000000" pitchFamily="34" charset="-127"/>
                <a:cs typeface="SM JGothic Std Regular"/>
              </a:rPr>
            </a:b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· (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가격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유사 제품 대비 경쟁력 있는 가격 책정 여부</a:t>
            </a:r>
            <a:b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</a:b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· (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수상실적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해외 유수의 시상식 수상 이력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등</a:t>
            </a:r>
            <a:endParaRPr lang="en-US" altLang="ko-KR" sz="140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0CE664-DACE-3380-1190-85E4FE084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46C6FC6-DB06-2823-9E04-B4B204DC3DA0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5E0DE46-E5AD-44FE-1B80-CC629C5FB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6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528" y="1405608"/>
            <a:ext cx="6841374" cy="2032043"/>
          </a:xfrm>
          <a:effectLst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>
                <a:solidFill>
                  <a:srgbClr val="FF0000"/>
                </a:solidFill>
              </a:rPr>
              <a:t>15 </a:t>
            </a:r>
            <a:r>
              <a:rPr lang="ko-KR" altLang="en-US" sz="1500" b="1" dirty="0">
                <a:solidFill>
                  <a:srgbClr val="FF0000"/>
                </a:solidFill>
              </a:rPr>
              <a:t>페이지 이내 작성</a:t>
            </a:r>
            <a:endParaRPr lang="en-US" altLang="ko-KR" sz="15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b="1">
                <a:solidFill>
                  <a:srgbClr val="FF0000"/>
                </a:solidFill>
              </a:rPr>
              <a:t>양식 </a:t>
            </a:r>
            <a:r>
              <a:rPr lang="ko-KR" altLang="en-US" sz="1500" b="1" dirty="0">
                <a:solidFill>
                  <a:srgbClr val="FF0000"/>
                </a:solidFill>
              </a:rPr>
              <a:t>내 항목명 변경 불가 </a:t>
            </a:r>
            <a:r>
              <a:rPr lang="en-US" altLang="ko-KR" sz="1500" b="1" dirty="0">
                <a:solidFill>
                  <a:srgbClr val="FF0000"/>
                </a:solidFill>
              </a:rPr>
              <a:t>(</a:t>
            </a:r>
            <a:r>
              <a:rPr lang="ko-KR" altLang="en-US" sz="1500" b="1" dirty="0" err="1">
                <a:solidFill>
                  <a:srgbClr val="FF0000"/>
                </a:solidFill>
              </a:rPr>
              <a:t>페이지별</a:t>
            </a:r>
            <a:r>
              <a:rPr lang="ko-KR" altLang="en-US" sz="1500" b="1" dirty="0">
                <a:solidFill>
                  <a:srgbClr val="FF0000"/>
                </a:solidFill>
              </a:rPr>
              <a:t> 항목 참고</a:t>
            </a:r>
            <a:r>
              <a:rPr lang="en-US" altLang="ko-KR" sz="15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서체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칼라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폰트는 임의 선택 가능</a:t>
            </a:r>
            <a:r>
              <a:rPr lang="en-US" altLang="ko-KR" sz="1500" b="1" dirty="0">
                <a:solidFill>
                  <a:srgbClr val="FF0000"/>
                </a:solidFill>
              </a:rPr>
              <a:t>(</a:t>
            </a:r>
            <a:r>
              <a:rPr lang="ko-KR" altLang="en-US" sz="1500" b="1" dirty="0">
                <a:solidFill>
                  <a:srgbClr val="FF0000"/>
                </a:solidFill>
              </a:rPr>
              <a:t>별도 폰트 사용시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폰트 </a:t>
            </a:r>
            <a:r>
              <a:rPr lang="ko-KR" altLang="en-US" sz="1500" b="1">
                <a:solidFill>
                  <a:srgbClr val="FF0000"/>
                </a:solidFill>
              </a:rPr>
              <a:t>포함 송부</a:t>
            </a:r>
            <a:r>
              <a:rPr lang="en-US" altLang="ko-KR" sz="1500" b="1">
                <a:solidFill>
                  <a:srgbClr val="FF0000"/>
                </a:solidFill>
              </a:rPr>
              <a:t>)</a:t>
            </a:r>
            <a:endParaRPr lang="en-US" altLang="ko-KR" sz="15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사진 또는 영상을 통한 설명 </a:t>
            </a:r>
            <a:r>
              <a:rPr lang="ko-KR" altLang="en-US" sz="1500" b="1">
                <a:solidFill>
                  <a:srgbClr val="FF0000"/>
                </a:solidFill>
              </a:rPr>
              <a:t>자료 있을 시 첨부 가능</a:t>
            </a:r>
            <a:endParaRPr lang="ko-KR" altLang="en-US" sz="1500" b="1" dirty="0">
              <a:solidFill>
                <a:srgbClr val="FF0000"/>
              </a:solidFill>
            </a:endParaRPr>
          </a:p>
        </p:txBody>
      </p:sp>
      <p:cxnSp>
        <p:nvCxnSpPr>
          <p:cNvPr id="32" name="직선 연결선 31"/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600926" y="39201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93067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93067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자료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작성 시 유의사항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pic>
        <p:nvPicPr>
          <p:cNvPr id="2" name="그림 1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556C0C-D958-2350-25A6-CF049B032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0FC6BFA-F5E0-53DF-AD20-38A93FB4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10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/>
          <p:cNvSpPr txBox="1">
            <a:spLocks/>
          </p:cNvSpPr>
          <p:nvPr/>
        </p:nvSpPr>
        <p:spPr>
          <a:xfrm>
            <a:off x="600938" y="408442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i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i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예시</a:t>
            </a:r>
            <a:r>
              <a:rPr lang="en-US" altLang="ko-KR" sz="2000" b="1" i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i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010647"/>
              </p:ext>
            </p:extLst>
          </p:nvPr>
        </p:nvGraphicFramePr>
        <p:xfrm>
          <a:off x="539536" y="1206619"/>
          <a:ext cx="11112929" cy="5213423"/>
        </p:xfrm>
        <a:graphic>
          <a:graphicData uri="http://schemas.openxmlformats.org/drawingml/2006/table">
            <a:tbl>
              <a:tblPr/>
              <a:tblGrid>
                <a:gridCol w="11112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487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</a:t>
                      </a:r>
                      <a:r>
                        <a:rPr lang="ko-KR" altLang="en-US" sz="1600" b="1" i="1" kern="1200" baseline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및 성과</a:t>
                      </a:r>
                      <a:endParaRPr lang="ko-KR" altLang="en-US" sz="1600" b="1" i="1" kern="1200" baseline="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47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331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2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</a:t>
                      </a:r>
                      <a:r>
                        <a:rPr lang="ko-KR" altLang="en-US" sz="1200" b="1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서비스를 터치로 편리하게 만들어주는 </a:t>
                      </a:r>
                      <a:r>
                        <a:rPr lang="en-US" altLang="ko-KR" sz="12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이용한 정보 전달 기술</a:t>
                      </a:r>
                      <a:endParaRPr lang="ko-KR" altLang="en-US" sz="120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600" b="1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i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  <a:ea typeface="+mn-ea"/>
                          <a:cs typeface="+mn-cs"/>
                        </a:rPr>
                        <a:t>1.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기기의 서비스 이용을 위해 필요한 바코드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·QR·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마그네틱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 다양한 정보전송 체계를 대신해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i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 하나로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기능을 대체하는 세계최초 정보 솔루션</a:t>
                      </a:r>
                      <a:endParaRPr lang="en-US" altLang="ko-KR" sz="12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en-US" altLang="ko-KR" sz="6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애플페이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구글페이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삼성페이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티머니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등과 같은 별도의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규격을 이용하지 않고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표준 기술을 이용하여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 </a:t>
                      </a:r>
                    </a:p>
                    <a:p>
                      <a:pPr lvl="0" fontAlgn="base" latinLnBrk="1"/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정보제공 사업자들이 단말기 기종과 정보 규격과 관계없이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 제공이 가능</a:t>
                      </a:r>
                      <a:endParaRPr lang="en-US" altLang="ko-KR" sz="12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보안이 취약한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바코드와는 달리 정보를 직접 전달하지 않고 리더기의 역할을 하는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0" i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로부터 정보를 읽어와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 유출 가능성이 없음</a:t>
                      </a:r>
                      <a:endParaRPr lang="en-US" altLang="ko-KR" sz="12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별도의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스팩들과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전원</a:t>
                      </a:r>
                      <a:r>
                        <a:rPr lang="ko-KR" altLang="en-US" sz="1200" b="0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케이블을 제거하여 장소에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제약없이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설치 가능하며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기존 리더기 대비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 이상 가격 절감</a:t>
                      </a:r>
                      <a:endParaRPr lang="en-US" altLang="ko-KR" sz="12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결제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멤버십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출입 등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서비스별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다른 정보 전달방식이 필요한 상황에서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태그를 활용하면 다양한 리더기가 필요 </a:t>
                      </a:r>
                      <a:r>
                        <a:rPr lang="ko-KR" altLang="en-US" sz="1200" b="0" i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없어 지고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효율적인 서비스 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UX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제공이 가능</a:t>
                      </a:r>
                      <a:endParaRPr lang="en-US" altLang="ko-KR" sz="12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국제사업자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 등</a:t>
                      </a:r>
                      <a:r>
                        <a:rPr lang="en-US" altLang="ko-KR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허가가 필요 없는 정보전달 기술로써 전세계 </a:t>
                      </a:r>
                      <a:r>
                        <a:rPr lang="ko-KR" altLang="en-US" sz="12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이용자가 안전한 서비스 이용 가능</a:t>
                      </a:r>
                    </a:p>
                    <a:p>
                      <a:pPr fontAlgn="base" latinLnBrk="1"/>
                      <a:r>
                        <a:rPr lang="en-US" altLang="ko-KR" sz="10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Tag</a:t>
                      </a:r>
                      <a:r>
                        <a:rPr lang="ko-KR" altLang="en-US" sz="10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읽어오는 방식으로 </a:t>
                      </a:r>
                      <a:r>
                        <a:rPr lang="en-US" altLang="ko-KR" sz="10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0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정보전달을 막아놓은 </a:t>
                      </a:r>
                      <a:r>
                        <a:rPr lang="ko-KR" altLang="en-US" sz="1000" b="0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아이폰에서도</a:t>
                      </a:r>
                      <a:r>
                        <a:rPr lang="ko-KR" altLang="en-US" sz="1000" b="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정보전달 가능</a:t>
                      </a: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547" y="1610621"/>
            <a:ext cx="8146398" cy="183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190238-7DB8-F05F-25DD-8B2D2C1F5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20AC65A6-B732-3BEA-FFAC-1D7E7BABB824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32493E6-99C4-1977-A5DE-116ACF819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/>
          <p:cNvSpPr txBox="1">
            <a:spLocks/>
          </p:cNvSpPr>
          <p:nvPr/>
        </p:nvSpPr>
        <p:spPr>
          <a:xfrm>
            <a:off x="600933" y="408442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err="1"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>
                <a:latin typeface="맑은 고딕"/>
                <a:ea typeface="맑은 고딕"/>
                <a:cs typeface="SM KGothic Std Regular"/>
              </a:rPr>
              <a:t>필수</a:t>
            </a:r>
            <a:r>
              <a:rPr lang="en-US" altLang="ko-KR" sz="2000" b="1" dirty="0"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latin typeface="+mj-ea"/>
              <a:cs typeface="SM KGothic Std Regular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3C66ADE-25C9-0EF9-0C50-622EFB6CA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290389"/>
              </p:ext>
            </p:extLst>
          </p:nvPr>
        </p:nvGraphicFramePr>
        <p:xfrm>
          <a:off x="539535" y="1206619"/>
          <a:ext cx="11112930" cy="5213424"/>
        </p:xfrm>
        <a:graphic>
          <a:graphicData uri="http://schemas.openxmlformats.org/drawingml/2006/table">
            <a:tbl>
              <a:tblPr/>
              <a:tblGrid>
                <a:gridCol w="11112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3476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</a:t>
                      </a:r>
                      <a:r>
                        <a:rPr lang="ko-KR" altLang="en-US" sz="15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및 성과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20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제품 및 기술 설명 사진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3740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 요약설명</a:t>
                      </a:r>
                      <a:endParaRPr lang="en-US" altLang="ko-K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특장점 및 주요 성능</a:t>
                      </a:r>
                      <a:r>
                        <a:rPr lang="en-US" altLang="ko-KR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, </a:t>
                      </a:r>
                      <a:r>
                        <a:rPr lang="ko-KR" altLang="en-US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효과</a:t>
                      </a:r>
                      <a:endParaRPr lang="en-US" altLang="ko-KR" sz="1200" b="1" kern="0" spc="0" dirty="0">
                        <a:solidFill>
                          <a:schemeClr val="tx1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특장점 및 주요 성능</a:t>
                      </a:r>
                      <a:r>
                        <a:rPr lang="en-US" altLang="ko-KR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, </a:t>
                      </a:r>
                      <a:r>
                        <a:rPr lang="ko-KR" altLang="en-US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효과</a:t>
                      </a:r>
                      <a:endParaRPr lang="en-US" altLang="ko-KR" sz="1200" b="1" kern="0" spc="0" dirty="0">
                        <a:solidFill>
                          <a:schemeClr val="tx1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chemeClr val="tx1"/>
                          </a:solidFill>
                          <a:effectLst/>
                          <a:latin typeface="휴먼고딕"/>
                        </a:rPr>
                        <a:t> </a:t>
                      </a:r>
                      <a:endParaRPr lang="en-US" altLang="ko-KR" sz="1200" b="1" kern="0" spc="0" dirty="0">
                        <a:solidFill>
                          <a:schemeClr val="tx1"/>
                        </a:solidFill>
                        <a:effectLst/>
                        <a:latin typeface="휴먼고딕"/>
                      </a:endParaRP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그림 6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53BE30-8DAF-A9F1-1BDD-1A08C16D8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5B0618A5-0A89-F01A-B65F-EBB7808388CB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82E48B5F-7950-AEB6-F0E2-99D678D52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9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610699" y="408442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92227" y="1496291"/>
            <a:ext cx="10990173" cy="4389102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>
                <a:solidFill>
                  <a:schemeClr val="tx1">
                    <a:alpha val="75000"/>
                  </a:schemeClr>
                </a:solidFill>
                <a:latin typeface="+mj-ea"/>
                <a:ea typeface="+mj-ea"/>
                <a:cs typeface="SM KGothic Std Regular"/>
              </a:rPr>
              <a:t>1. </a:t>
            </a:r>
            <a:r>
              <a:rPr lang="ko-KR" altLang="en-US" sz="1800" b="1">
                <a:solidFill>
                  <a:schemeClr val="tx1">
                    <a:alpha val="75000"/>
                  </a:schemeClr>
                </a:solidFill>
                <a:latin typeface="+mj-ea"/>
                <a:ea typeface="+mj-ea"/>
                <a:cs typeface="SM KGothic Std Regular"/>
              </a:rPr>
              <a:t>핵심기술 난이도</a:t>
            </a:r>
            <a:endParaRPr lang="en-US" altLang="ko-KR" sz="1800" b="1">
              <a:solidFill>
                <a:schemeClr val="tx1">
                  <a:alpha val="75000"/>
                </a:schemeClr>
              </a:solidFill>
              <a:latin typeface="+mj-ea"/>
              <a:ea typeface="+mj-ea"/>
              <a:cs typeface="SM KGothic Std Regular"/>
            </a:endParaRP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ea typeface="+mj-ea"/>
              <a:cs typeface="SM JGothic Std Regular"/>
            </a:endParaRPr>
          </a:p>
          <a:p>
            <a:pPr marL="0" indent="0" fontAlgn="base"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 -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참가신청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제품의 주요 기술 및 신기술을 작성해 주시기 바랍니다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ko-KR" altLang="en-US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algn="ctr">
              <a:buNone/>
            </a:pP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0ACB07-FB7A-0214-3F48-E6486DB03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851001C-229B-AE4F-E4E9-6C7A224E63E0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CD6930B-21F2-5891-0D1D-9A9504A5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1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610699" y="408442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0698" y="1487055"/>
            <a:ext cx="10971702" cy="439833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 dirty="0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2</a:t>
            </a:r>
            <a:r>
              <a:rPr lang="en-US" altLang="ko-KR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. </a:t>
            </a:r>
            <a:r>
              <a:rPr lang="ko-KR" altLang="en-US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독창성</a:t>
            </a:r>
            <a:endParaRPr lang="en-US" altLang="ko-KR" sz="1800" b="1">
              <a:solidFill>
                <a:schemeClr val="tx1">
                  <a:alpha val="75000"/>
                </a:schemeClr>
              </a:solidFill>
              <a:latin typeface="+mj-ea"/>
              <a:cs typeface="SM KGothic Std Regular"/>
            </a:endParaRPr>
          </a:p>
          <a:p>
            <a:pPr marL="0" indent="0" algn="ctr">
              <a:buNone/>
            </a:pPr>
            <a:endParaRPr lang="en-US" altLang="ko-KR" sz="80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국내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외 유사기술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 대비 차이점 및 독창적 성과를 작성해 주시기 바랍니다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0C6BE1-7CF0-7ED9-7E9C-5D341AAF6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BB9CB190-3369-7AA1-668C-5D5C5F30511C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54B8A14-F2FC-1A27-EC15-DA58B37BF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2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610705" y="408442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0705" y="1477818"/>
            <a:ext cx="10971695" cy="4407575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 dirty="0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3</a:t>
            </a:r>
            <a:r>
              <a:rPr lang="en-US" altLang="ko-KR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. </a:t>
            </a:r>
            <a:r>
              <a:rPr lang="ko-KR" altLang="en-US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활용 가치성</a:t>
            </a:r>
            <a:endParaRPr lang="en-US" altLang="ko-KR" sz="1800" b="1" dirty="0">
              <a:solidFill>
                <a:schemeClr val="tx1">
                  <a:alpha val="75000"/>
                </a:schemeClr>
              </a:solidFill>
              <a:latin typeface="+mj-ea"/>
              <a:cs typeface="SM KGothic Std Regular"/>
            </a:endParaRP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향후 응용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및 변화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파급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예상도와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다양한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산업분야와 어떤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시너지 효과가 창출될 수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있는지 작성해 주시기 바랍니다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EDD6982-3944-7EB4-C38F-1C5A58751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5576A7D5-67A9-F5A1-242E-FE7E0CF3DC42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42FA1F7-E9EB-225D-368E-24BD829B3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60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601469" y="408442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1469" y="1514764"/>
            <a:ext cx="10980931" cy="4370629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 dirty="0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1</a:t>
            </a:r>
            <a:r>
              <a:rPr lang="en-US" altLang="ko-KR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. </a:t>
            </a:r>
            <a:r>
              <a:rPr lang="ko-KR" altLang="en-US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경쟁력</a:t>
            </a:r>
            <a:endParaRPr lang="en-US" altLang="ko-KR" sz="1800" b="1" dirty="0">
              <a:solidFill>
                <a:schemeClr val="tx1">
                  <a:alpha val="75000"/>
                </a:schemeClr>
              </a:solidFill>
              <a:latin typeface="+mj-ea"/>
              <a:cs typeface="SM KGothic Std Regular"/>
            </a:endParaRPr>
          </a:p>
          <a:p>
            <a:pPr marL="0" indent="0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제품의 가치적 우월성과 고객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사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관점 </a:t>
            </a:r>
            <a:r>
              <a:rPr lang="ko-KR" altLang="en-US" sz="140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매력도는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어느 정도인지 작성해 주시기 바랍니다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9544E2E-170E-9131-6B7D-01C7826F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14AE020-C4AE-3DB1-1263-A7735B5CD4CB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289587-C81B-C9E8-79EA-091DD6AE9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3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601473" y="408442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>
                <a:solidFill>
                  <a:srgbClr val="0F1675"/>
                </a:solidFill>
                <a:latin typeface="+mj-ea"/>
                <a:cs typeface="SM KGothic Std Regular"/>
              </a:rPr>
              <a:t>2026 </a:t>
            </a: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1473" y="1551709"/>
            <a:ext cx="10980927" cy="4333684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 dirty="0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2</a:t>
            </a:r>
            <a:r>
              <a:rPr lang="en-US" altLang="ko-KR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. </a:t>
            </a:r>
            <a:r>
              <a:rPr lang="ko-KR" altLang="en-US" sz="1800" b="1">
                <a:solidFill>
                  <a:schemeClr val="tx1">
                    <a:alpha val="75000"/>
                  </a:schemeClr>
                </a:solidFill>
                <a:latin typeface="+mj-ea"/>
                <a:cs typeface="SM KGothic Std Regular"/>
              </a:rPr>
              <a:t>성장 가능성</a:t>
            </a:r>
            <a:endParaRPr lang="en-US" altLang="ko-KR" sz="1800" b="1" dirty="0">
              <a:solidFill>
                <a:schemeClr val="tx1">
                  <a:alpha val="75000"/>
                </a:schemeClr>
              </a:solidFill>
              <a:latin typeface="+mj-ea"/>
              <a:cs typeface="SM KGothic Std Regular"/>
            </a:endParaRPr>
          </a:p>
          <a:p>
            <a:pPr marL="0" indent="0">
              <a:buNone/>
            </a:pPr>
            <a:endParaRPr lang="en-US" altLang="ko-KR" sz="800" dirty="0">
              <a:solidFill>
                <a:srgbClr val="1D2B37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지속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가능한 성과 창출 가능 여부 등 성장 </a:t>
            </a:r>
            <a:r>
              <a:rPr lang="ko-KR" altLang="en-US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가능성을 작성해 주시기 바랍니다</a:t>
            </a:r>
            <a:r>
              <a:rPr lang="en-US" altLang="ko-KR" sz="140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pic>
        <p:nvPicPr>
          <p:cNvPr id="3" name="그림 2" descr="폰트, 텍스트, 로고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4B42247-A2CB-8F9B-7DCB-48FA0AA78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437" y="132116"/>
            <a:ext cx="919018" cy="276326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7B7ADF98-4774-90AD-4C39-33C0F2FB39B8}"/>
              </a:ext>
            </a:extLst>
          </p:cNvPr>
          <p:cNvCxnSpPr>
            <a:cxnSpLocks/>
          </p:cNvCxnSpPr>
          <p:nvPr/>
        </p:nvCxnSpPr>
        <p:spPr>
          <a:xfrm>
            <a:off x="530579" y="1"/>
            <a:ext cx="13063" cy="1079867"/>
          </a:xfrm>
          <a:prstGeom prst="line">
            <a:avLst/>
          </a:prstGeom>
          <a:ln w="63500">
            <a:solidFill>
              <a:srgbClr val="28D3D6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2D961DD-5A3E-55D5-81CF-9045463EC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9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5042</TotalTime>
  <Words>516</Words>
  <Application>Microsoft Office PowerPoint</Application>
  <PresentationFormat>와이드스크린</PresentationFormat>
  <Paragraphs>72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Noto Sans Korean Regular</vt:lpstr>
      <vt:lpstr>맑은 고딕</vt:lpstr>
      <vt:lpstr>휴먼고딕</vt:lpstr>
      <vt:lpstr>Arial</vt:lpstr>
      <vt:lpstr>Arial Black</vt:lpstr>
      <vt:lpstr>Calibri</vt:lpstr>
      <vt:lpstr>Office Theme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효정 임</dc:creator>
  <cp:lastModifiedBy>박소연</cp:lastModifiedBy>
  <cp:revision>344</cp:revision>
  <dcterms:created xsi:type="dcterms:W3CDTF">2012-10-30T15:46:08Z</dcterms:created>
  <dcterms:modified xsi:type="dcterms:W3CDTF">2026-02-09T02:01:46Z</dcterms:modified>
</cp:coreProperties>
</file>