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13"/>
  </p:notesMasterIdLst>
  <p:sldIdLst>
    <p:sldId id="381" r:id="rId3"/>
    <p:sldId id="260" r:id="rId4"/>
    <p:sldId id="386" r:id="rId5"/>
    <p:sldId id="385" r:id="rId6"/>
    <p:sldId id="373" r:id="rId7"/>
    <p:sldId id="382" r:id="rId8"/>
    <p:sldId id="383" r:id="rId9"/>
    <p:sldId id="374" r:id="rId10"/>
    <p:sldId id="384" r:id="rId11"/>
    <p:sldId id="37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93067"/>
    <a:srgbClr val="28D3D6"/>
    <a:srgbClr val="DFF8F9"/>
    <a:srgbClr val="B5F0F1"/>
    <a:srgbClr val="000099"/>
    <a:srgbClr val="003399"/>
    <a:srgbClr val="1E237F"/>
    <a:srgbClr val="0F1675"/>
    <a:srgbClr val="F3CD53"/>
    <a:srgbClr val="EBCD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2" autoAdjust="0"/>
    <p:restoredTop sz="94645" autoAdjust="0"/>
  </p:normalViewPr>
  <p:slideViewPr>
    <p:cSldViewPr snapToGrid="0" snapToObjects="1">
      <p:cViewPr varScale="1">
        <p:scale>
          <a:sx n="104" d="100"/>
          <a:sy n="104" d="100"/>
        </p:scale>
        <p:origin x="840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69A76B-6278-4649-B535-31EF52A8CEF3}" type="datetimeFigureOut">
              <a:rPr lang="ko-KR" altLang="en-US" smtClean="0"/>
              <a:t>2026-02-09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D1084C-C5EC-43DE-A90F-831C4D7FBF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6651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2B6BE-AFDC-481B-86DC-483EFB41E3D7}" type="datetime1">
              <a:rPr lang="en-US" altLang="ko-KR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337B-F046-F345-AC1D-E29AD7637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61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CDE4B-345B-43D8-875E-5C5D4177188A}" type="datetime1">
              <a:rPr lang="en-US" altLang="ko-KR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337B-F046-F345-AC1D-E29AD7637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890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altLang="ko-K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D97CB-697C-45F6-A586-9285B80AECFC}" type="datetime1">
              <a:rPr lang="en-US" altLang="ko-KR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337B-F046-F345-AC1D-E29AD7637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8395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46D42-952C-4898-8481-4FCA9C45A08A}" type="datetime1">
              <a:rPr lang="en-US" altLang="ko-KR" smtClean="0"/>
              <a:t>2/9/2026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21A1A-18DB-49E8-9026-F70AE02BB2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793333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FDBE9-AD0C-4ECE-8BD8-D9992DFBB1EB}" type="datetime1">
              <a:rPr lang="en-US" altLang="ko-KR" smtClean="0"/>
              <a:t>2/9/2026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21A1A-18DB-49E8-9026-F70AE02BB2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790969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C9E18-1405-4E2F-8270-860A1136026F}" type="datetime1">
              <a:rPr lang="en-US" altLang="ko-KR" smtClean="0"/>
              <a:t>2/9/2026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21A1A-18DB-49E8-9026-F70AE02BB2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53235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64A95-B4E3-4243-8CA0-E3AD3697D841}" type="datetime1">
              <a:rPr lang="en-US" altLang="ko-KR" smtClean="0"/>
              <a:t>2/9/2026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21A1A-18DB-49E8-9026-F70AE02BB2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08686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B3AE1-4BF5-4C20-B4B4-8BCB25B5BF06}" type="datetime1">
              <a:rPr lang="en-US" altLang="ko-KR" smtClean="0"/>
              <a:t>2/9/2026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21A1A-18DB-49E8-9026-F70AE02BB2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90046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52533-B099-441E-9321-95ACACD5938F}" type="datetime1">
              <a:rPr lang="en-US" altLang="ko-KR" smtClean="0"/>
              <a:t>2/9/2026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21A1A-18DB-49E8-9026-F70AE02BB2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0137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B0605-111D-418D-83D6-1390EC94586B}" type="datetime1">
              <a:rPr lang="en-US" altLang="ko-KR" smtClean="0"/>
              <a:t>2/9/2026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21A1A-18DB-49E8-9026-F70AE02BB2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32904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C1F23-8931-4CF9-8658-E2EA2A440A28}" type="datetime1">
              <a:rPr lang="en-US" altLang="ko-KR" smtClean="0"/>
              <a:t>2/9/2026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21A1A-18DB-49E8-9026-F70AE02BB2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64338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775EF-56D2-487C-A404-9EFF5A645EA3}" type="datetime1">
              <a:rPr lang="en-US" altLang="ko-KR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337B-F046-F345-AC1D-E29AD7637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8075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9046C-6C48-4FC2-A839-C2B6EDADE564}" type="datetime1">
              <a:rPr lang="en-US" altLang="ko-KR" smtClean="0"/>
              <a:t>2/9/2026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21A1A-18DB-49E8-9026-F70AE02BB2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313399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7B07A-8178-4507-BBDD-B7B0CB53A24C}" type="datetime1">
              <a:rPr lang="en-US" altLang="ko-KR" smtClean="0"/>
              <a:t>2/9/2026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21A1A-18DB-49E8-9026-F70AE02BB2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718123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FBF2B-85E8-4050-AEC1-7A25CE57B515}" type="datetime1">
              <a:rPr lang="en-US" altLang="ko-KR" smtClean="0"/>
              <a:t>2/9/2026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21A1A-18DB-49E8-9026-F70AE02BB2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22613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EFB9E-0D6F-46EE-83C0-EA2F169C9E8F}" type="datetime1">
              <a:rPr lang="en-US" altLang="ko-KR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337B-F046-F345-AC1D-E29AD7637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456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0B74C-FD8E-4B85-A56F-6F791CB5053B}" type="datetime1">
              <a:rPr lang="en-US" altLang="ko-KR" smtClean="0"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337B-F046-F345-AC1D-E29AD7637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432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58A1B-298B-4A8A-A73D-BEF7BB9EF23C}" type="datetime1">
              <a:rPr lang="en-US" altLang="ko-KR" smtClean="0"/>
              <a:t>2/9/2026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337B-F046-F345-AC1D-E29AD7637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913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5F4F2-8AEC-46E1-9915-C6A30F220914}" type="datetime1">
              <a:rPr lang="en-US" altLang="ko-KR" smtClean="0"/>
              <a:t>2/9/2026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337B-F046-F345-AC1D-E29AD7637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851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047EA-F8F1-452F-9163-6C5BDFF74616}" type="datetime1">
              <a:rPr lang="en-US" altLang="ko-KR" smtClean="0"/>
              <a:t>2/9/2026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337B-F046-F345-AC1D-E29AD7637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055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9FB53-154E-493B-BFD3-3FEA78158C7B}" type="datetime1">
              <a:rPr lang="en-US" altLang="ko-KR" smtClean="0"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337B-F046-F345-AC1D-E29AD7637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252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B391C-5BA5-4897-8C0A-F15678CBD294}" type="datetime1">
              <a:rPr lang="en-US" altLang="ko-KR" smtClean="0"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337B-F046-F345-AC1D-E29AD7637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063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27793C-2C1A-491E-8A96-687B0D92E672}" type="datetime1">
              <a:rPr lang="en-US" altLang="ko-KR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85337B-F046-F345-AC1D-E29AD7637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79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C93A3B-C4C4-4EA3-9D2F-AE56A4F66A00}" type="datetime1">
              <a:rPr lang="en-US" altLang="ko-KR" smtClean="0"/>
              <a:t>2/9/2026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621A1A-18DB-49E8-9026-F70AE02BB2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9038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/>
          <p:cNvSpPr txBox="1"/>
          <p:nvPr/>
        </p:nvSpPr>
        <p:spPr>
          <a:xfrm>
            <a:off x="-1" y="3609197"/>
            <a:ext cx="121920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>
                <a:gradFill>
                  <a:gsLst>
                    <a:gs pos="0">
                      <a:srgbClr val="C28F10"/>
                    </a:gs>
                    <a:gs pos="79000">
                      <a:srgbClr val="F3CD53"/>
                    </a:gs>
                    <a:gs pos="100000">
                      <a:srgbClr val="EBCD53"/>
                    </a:gs>
                  </a:gsLst>
                  <a:lin ang="54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INNOVATION AWARDS</a:t>
            </a:r>
            <a:endParaRPr lang="ko-KR" altLang="en-US" sz="2400" b="1" dirty="0">
              <a:gradFill>
                <a:gsLst>
                  <a:gs pos="0">
                    <a:srgbClr val="C28F10"/>
                  </a:gs>
                  <a:gs pos="79000">
                    <a:srgbClr val="F3CD53"/>
                  </a:gs>
                  <a:gs pos="100000">
                    <a:srgbClr val="EBCD53"/>
                  </a:gs>
                </a:gsLst>
                <a:lin ang="5400000" scaled="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4070861"/>
            <a:ext cx="12192000" cy="4737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500" b="1" dirty="0">
                <a:solidFill>
                  <a:srgbClr val="1E237F"/>
                </a:solidFill>
                <a:latin typeface="+mj-ea"/>
                <a:ea typeface="+mj-ea"/>
              </a:rPr>
              <a:t>기 술 </a:t>
            </a:r>
            <a:r>
              <a:rPr lang="en-US" altLang="ko-KR" sz="2500" b="1" dirty="0">
                <a:solidFill>
                  <a:srgbClr val="1E237F"/>
                </a:solidFill>
                <a:latin typeface="+mj-ea"/>
                <a:ea typeface="+mj-ea"/>
              </a:rPr>
              <a:t>· </a:t>
            </a:r>
            <a:r>
              <a:rPr lang="ko-KR" altLang="en-US" sz="2500" b="1" dirty="0">
                <a:solidFill>
                  <a:srgbClr val="1E237F"/>
                </a:solidFill>
                <a:latin typeface="+mj-ea"/>
                <a:ea typeface="+mj-ea"/>
              </a:rPr>
              <a:t>제 품  소 개 서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-3" y="5070243"/>
            <a:ext cx="12191999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500" b="1">
                <a:latin typeface="+mj-ea"/>
                <a:ea typeface="+mj-ea"/>
              </a:rPr>
              <a:t>         기 업 명 </a:t>
            </a:r>
            <a:r>
              <a:rPr lang="en-US" altLang="ko-KR" sz="2500" b="1" dirty="0">
                <a:latin typeface="+mj-ea"/>
                <a:ea typeface="+mj-ea"/>
              </a:rPr>
              <a:t>:   </a:t>
            </a:r>
          </a:p>
          <a:p>
            <a:r>
              <a:rPr lang="en-US" altLang="ko-KR" sz="2500" b="1" dirty="0">
                <a:latin typeface="+mj-ea"/>
                <a:ea typeface="+mj-ea"/>
              </a:rPr>
              <a:t>                    </a:t>
            </a:r>
          </a:p>
          <a:p>
            <a:endParaRPr lang="en-US" altLang="ko-KR" sz="1000" b="1">
              <a:latin typeface="+mj-ea"/>
              <a:ea typeface="+mj-ea"/>
            </a:endParaRPr>
          </a:p>
          <a:p>
            <a:r>
              <a:rPr lang="en-US" altLang="ko-KR" sz="2500" b="1">
                <a:latin typeface="+mj-ea"/>
                <a:ea typeface="+mj-ea"/>
              </a:rPr>
              <a:t>         </a:t>
            </a:r>
            <a:r>
              <a:rPr lang="ko-KR" altLang="en-US" sz="2500" b="1">
                <a:latin typeface="+mj-ea"/>
                <a:ea typeface="+mj-ea"/>
              </a:rPr>
              <a:t>제 품 명 </a:t>
            </a:r>
            <a:r>
              <a:rPr lang="en-US" altLang="ko-KR" sz="2500" b="1" dirty="0">
                <a:latin typeface="+mj-ea"/>
                <a:ea typeface="+mj-ea"/>
              </a:rPr>
              <a:t>:</a:t>
            </a:r>
            <a:endParaRPr lang="ko-KR" altLang="en-US" sz="2500" b="1" dirty="0">
              <a:latin typeface="+mj-ea"/>
              <a:ea typeface="+mj-ea"/>
            </a:endParaRPr>
          </a:p>
        </p:txBody>
      </p:sp>
      <p:pic>
        <p:nvPicPr>
          <p:cNvPr id="3" name="그림 2" descr="폰트, 텍스트, 로고, 그래픽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EDE3C327-E137-3C8B-A1AF-5DB429DAB6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1238" y="1338881"/>
            <a:ext cx="5569527" cy="1674621"/>
          </a:xfrm>
          <a:prstGeom prst="rect">
            <a:avLst/>
          </a:prstGeom>
        </p:spPr>
      </p:pic>
      <p:sp>
        <p:nvSpPr>
          <p:cNvPr id="10" name="슬라이드 번호 개체 틀 9">
            <a:extLst>
              <a:ext uri="{FF2B5EF4-FFF2-40B4-BE49-F238E27FC236}">
                <a16:creationId xmlns:a16="http://schemas.microsoft.com/office/drawing/2014/main" id="{82DDF6E0-7186-5E9D-4931-6C6E37745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337B-F046-F345-AC1D-E29AD76376D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2211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/>
          <p:cNvSpPr txBox="1">
            <a:spLocks/>
          </p:cNvSpPr>
          <p:nvPr/>
        </p:nvSpPr>
        <p:spPr>
          <a:xfrm>
            <a:off x="610703" y="408442"/>
            <a:ext cx="3202012" cy="8061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10000"/>
              </a:lnSpc>
            </a:pPr>
            <a:r>
              <a:rPr lang="en-US" altLang="ko-KR" sz="1100" b="1">
                <a:solidFill>
                  <a:srgbClr val="0F1675"/>
                </a:solidFill>
                <a:latin typeface="+mj-ea"/>
                <a:cs typeface="SM KGothic Std Regular"/>
              </a:rPr>
              <a:t>2026 </a:t>
            </a:r>
            <a:r>
              <a:rPr lang="en-US" altLang="ko-KR" sz="1100" b="1" dirty="0">
                <a:solidFill>
                  <a:srgbClr val="0F1675"/>
                </a:solidFill>
                <a:latin typeface="+mj-ea"/>
                <a:cs typeface="SM KGothic Std Regular"/>
              </a:rPr>
              <a:t>WIS Best Innovation</a:t>
            </a:r>
            <a:br>
              <a:rPr lang="en-US" altLang="ko-KR" sz="2800" dirty="0">
                <a:solidFill>
                  <a:srgbClr val="3F626D"/>
                </a:solidFill>
                <a:latin typeface="Noto Sans Korean Regular" panose="020B0500000000000000" pitchFamily="34" charset="-127"/>
                <a:ea typeface="Noto Sans Korean Regular" panose="020B0500000000000000" pitchFamily="34" charset="-127"/>
                <a:cs typeface="SM KGothic Std Regular"/>
              </a:rPr>
            </a:br>
            <a:r>
              <a:rPr lang="en-US" altLang="ko-KR" sz="2000" b="1" dirty="0">
                <a:latin typeface="맑은 고딕"/>
                <a:ea typeface="맑은 고딕"/>
                <a:cs typeface="SM KGothic Std Regular"/>
              </a:rPr>
              <a:t>Ⅲ. </a:t>
            </a:r>
            <a:r>
              <a:rPr lang="ko-KR" altLang="en-US" sz="2000" b="1" dirty="0">
                <a:latin typeface="맑은 고딕"/>
                <a:ea typeface="맑은 고딕"/>
                <a:cs typeface="SM KGothic Std Regular"/>
              </a:rPr>
              <a:t>기타 </a:t>
            </a:r>
            <a:r>
              <a:rPr lang="ko-KR" altLang="en-US" sz="2000" b="1" dirty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성과</a:t>
            </a:r>
            <a:endParaRPr lang="en-US" altLang="ko-KR" sz="2000" b="1" dirty="0">
              <a:solidFill>
                <a:srgbClr val="1D2B37"/>
              </a:solidFill>
              <a:latin typeface="+mj-ea"/>
              <a:cs typeface="SM KGothic Std Regular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10703" y="1552731"/>
            <a:ext cx="10971697" cy="4053742"/>
          </a:xfrm>
          <a:effectLst/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ko-KR" sz="140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- </a:t>
            </a:r>
            <a:r>
              <a:rPr lang="ko-KR" altLang="en-US" sz="140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자유롭게 작성해 주시기 바랍니다</a:t>
            </a:r>
            <a:r>
              <a:rPr lang="en-US" altLang="ko-KR" sz="140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ko-KR" sz="140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-</a:t>
            </a:r>
            <a:r>
              <a:rPr lang="ko-KR" altLang="en-US" sz="140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 작성예시</a:t>
            </a:r>
            <a:r>
              <a:rPr lang="en-US" altLang="ko-KR" sz="140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(</a:t>
            </a:r>
            <a:r>
              <a:rPr lang="ko-KR" altLang="en-US" sz="140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안</a:t>
            </a:r>
            <a:r>
              <a:rPr lang="en-US" altLang="ko-KR" sz="140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ko-KR" sz="140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 · (</a:t>
            </a:r>
            <a:r>
              <a:rPr lang="ko-KR" altLang="en-US" sz="140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디자인</a:t>
            </a:r>
            <a:r>
              <a:rPr lang="en-US" altLang="ko-KR" sz="140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) </a:t>
            </a:r>
            <a:r>
              <a:rPr lang="ko-KR" altLang="en-US" sz="140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외향적 </a:t>
            </a:r>
            <a:r>
              <a:rPr lang="ko-KR" altLang="en-US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아름다움 및 이용자 </a:t>
            </a:r>
            <a:r>
              <a:rPr lang="ko-KR" altLang="en-US" sz="140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친화적 디자인 반영 여부</a:t>
            </a:r>
            <a:br>
              <a:rPr lang="en-US" altLang="ko-KR" sz="2000">
                <a:solidFill>
                  <a:srgbClr val="3F626D">
                    <a:alpha val="75000"/>
                  </a:srgbClr>
                </a:solidFill>
                <a:latin typeface="+mj-ea"/>
                <a:ea typeface="Noto Sans Korean Regular" panose="020B0500000000000000" pitchFamily="34" charset="-127"/>
                <a:cs typeface="SM JGothic Std Regular"/>
              </a:rPr>
            </a:br>
            <a:r>
              <a:rPr lang="en-US" altLang="ko-KR" sz="140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 · (</a:t>
            </a:r>
            <a:r>
              <a:rPr lang="ko-KR" altLang="en-US" sz="140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가격</a:t>
            </a:r>
            <a:r>
              <a:rPr lang="en-US" altLang="ko-KR" sz="140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) </a:t>
            </a:r>
            <a:r>
              <a:rPr lang="ko-KR" altLang="en-US" sz="140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유사 제품 대비 경쟁력 있는 가격 책정 여부</a:t>
            </a:r>
            <a:br>
              <a:rPr lang="en-US" altLang="ko-KR" sz="140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</a:br>
            <a:r>
              <a:rPr lang="en-US" altLang="ko-KR" sz="140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 · (</a:t>
            </a:r>
            <a:r>
              <a:rPr lang="ko-KR" altLang="en-US" sz="140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수상실적</a:t>
            </a:r>
            <a:r>
              <a:rPr lang="en-US" altLang="ko-KR" sz="140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) </a:t>
            </a:r>
            <a:r>
              <a:rPr lang="ko-KR" altLang="en-US" sz="140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해외 유수의 시상식 수상 이력</a:t>
            </a:r>
            <a:r>
              <a:rPr lang="en-US" altLang="ko-KR" sz="140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 </a:t>
            </a:r>
            <a:r>
              <a:rPr lang="ko-KR" altLang="en-US" sz="140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등</a:t>
            </a:r>
            <a:endParaRPr lang="en-US" altLang="ko-KR" sz="1400">
              <a:solidFill>
                <a:srgbClr val="3F626D">
                  <a:alpha val="75000"/>
                </a:srgbClr>
              </a:solidFill>
              <a:latin typeface="+mj-ea"/>
              <a:cs typeface="SM JGothic Std Regular"/>
            </a:endParaRPr>
          </a:p>
        </p:txBody>
      </p:sp>
      <p:pic>
        <p:nvPicPr>
          <p:cNvPr id="3" name="그림 2" descr="폰트, 텍스트, 로고, 그래픽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80CE664-DACE-3380-1190-85E4FE0841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34437" y="132116"/>
            <a:ext cx="919018" cy="276326"/>
          </a:xfrm>
          <a:prstGeom prst="rect">
            <a:avLst/>
          </a:prstGeom>
        </p:spPr>
      </p:pic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B46C6FC6-DB06-2823-9E04-B4B204DC3DA0}"/>
              </a:ext>
            </a:extLst>
          </p:cNvPr>
          <p:cNvCxnSpPr>
            <a:cxnSpLocks/>
          </p:cNvCxnSpPr>
          <p:nvPr/>
        </p:nvCxnSpPr>
        <p:spPr>
          <a:xfrm>
            <a:off x="530579" y="1"/>
            <a:ext cx="13063" cy="1079867"/>
          </a:xfrm>
          <a:prstGeom prst="line">
            <a:avLst/>
          </a:prstGeom>
          <a:ln w="63500">
            <a:solidFill>
              <a:srgbClr val="28D3D6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5E0DE46-E5AD-44FE-1B80-CC629C5FB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337B-F046-F345-AC1D-E29AD76376D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067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3528" y="1405608"/>
            <a:ext cx="6841374" cy="2032043"/>
          </a:xfrm>
          <a:effectLst/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ko-KR" sz="1500" b="1" dirty="0">
                <a:solidFill>
                  <a:srgbClr val="FF0000"/>
                </a:solidFill>
              </a:rPr>
              <a:t>15 </a:t>
            </a:r>
            <a:r>
              <a:rPr lang="ko-KR" altLang="en-US" sz="1500" b="1" dirty="0">
                <a:solidFill>
                  <a:srgbClr val="FF0000"/>
                </a:solidFill>
              </a:rPr>
              <a:t>페이지 이내 작성</a:t>
            </a:r>
            <a:endParaRPr lang="en-US" altLang="ko-KR" sz="15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1500" b="1">
                <a:solidFill>
                  <a:srgbClr val="FF0000"/>
                </a:solidFill>
              </a:rPr>
              <a:t>양식 </a:t>
            </a:r>
            <a:r>
              <a:rPr lang="ko-KR" altLang="en-US" sz="1500" b="1" dirty="0">
                <a:solidFill>
                  <a:srgbClr val="FF0000"/>
                </a:solidFill>
              </a:rPr>
              <a:t>내 항목명 변경 불가 </a:t>
            </a:r>
            <a:r>
              <a:rPr lang="en-US" altLang="ko-KR" sz="1500" b="1" dirty="0">
                <a:solidFill>
                  <a:srgbClr val="FF0000"/>
                </a:solidFill>
              </a:rPr>
              <a:t>(</a:t>
            </a:r>
            <a:r>
              <a:rPr lang="ko-KR" altLang="en-US" sz="1500" b="1" dirty="0" err="1">
                <a:solidFill>
                  <a:srgbClr val="FF0000"/>
                </a:solidFill>
              </a:rPr>
              <a:t>페이지별</a:t>
            </a:r>
            <a:r>
              <a:rPr lang="ko-KR" altLang="en-US" sz="1500" b="1" dirty="0">
                <a:solidFill>
                  <a:srgbClr val="FF0000"/>
                </a:solidFill>
              </a:rPr>
              <a:t> 항목 참고</a:t>
            </a:r>
            <a:r>
              <a:rPr lang="en-US" altLang="ko-KR" sz="1500" b="1" dirty="0">
                <a:solidFill>
                  <a:srgbClr val="FF0000"/>
                </a:solidFill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ko-KR" altLang="en-US" sz="1500" b="1" dirty="0">
                <a:solidFill>
                  <a:srgbClr val="FF0000"/>
                </a:solidFill>
              </a:rPr>
              <a:t>서체</a:t>
            </a:r>
            <a:r>
              <a:rPr lang="en-US" altLang="ko-KR" sz="1500" b="1" dirty="0">
                <a:solidFill>
                  <a:srgbClr val="FF0000"/>
                </a:solidFill>
              </a:rPr>
              <a:t>, </a:t>
            </a:r>
            <a:r>
              <a:rPr lang="ko-KR" altLang="en-US" sz="1500" b="1" dirty="0">
                <a:solidFill>
                  <a:srgbClr val="FF0000"/>
                </a:solidFill>
              </a:rPr>
              <a:t>칼라</a:t>
            </a:r>
            <a:r>
              <a:rPr lang="en-US" altLang="ko-KR" sz="1500" b="1" dirty="0">
                <a:solidFill>
                  <a:srgbClr val="FF0000"/>
                </a:solidFill>
              </a:rPr>
              <a:t>, </a:t>
            </a:r>
            <a:r>
              <a:rPr lang="ko-KR" altLang="en-US" sz="1500" b="1" dirty="0">
                <a:solidFill>
                  <a:srgbClr val="FF0000"/>
                </a:solidFill>
              </a:rPr>
              <a:t>폰트는 임의 선택 가능</a:t>
            </a:r>
            <a:r>
              <a:rPr lang="en-US" altLang="ko-KR" sz="1500" b="1" dirty="0">
                <a:solidFill>
                  <a:srgbClr val="FF0000"/>
                </a:solidFill>
              </a:rPr>
              <a:t>(</a:t>
            </a:r>
            <a:r>
              <a:rPr lang="ko-KR" altLang="en-US" sz="1500" b="1" dirty="0">
                <a:solidFill>
                  <a:srgbClr val="FF0000"/>
                </a:solidFill>
              </a:rPr>
              <a:t>별도 폰트 사용시</a:t>
            </a:r>
            <a:r>
              <a:rPr lang="en-US" altLang="ko-KR" sz="1500" b="1" dirty="0">
                <a:solidFill>
                  <a:srgbClr val="FF0000"/>
                </a:solidFill>
              </a:rPr>
              <a:t>, </a:t>
            </a:r>
            <a:r>
              <a:rPr lang="ko-KR" altLang="en-US" sz="1500" b="1" dirty="0">
                <a:solidFill>
                  <a:srgbClr val="FF0000"/>
                </a:solidFill>
              </a:rPr>
              <a:t>폰트 </a:t>
            </a:r>
            <a:r>
              <a:rPr lang="ko-KR" altLang="en-US" sz="1500" b="1">
                <a:solidFill>
                  <a:srgbClr val="FF0000"/>
                </a:solidFill>
              </a:rPr>
              <a:t>포함 송부</a:t>
            </a:r>
            <a:r>
              <a:rPr lang="en-US" altLang="ko-KR" sz="1500" b="1">
                <a:solidFill>
                  <a:srgbClr val="FF0000"/>
                </a:solidFill>
              </a:rPr>
              <a:t>)</a:t>
            </a:r>
            <a:endParaRPr lang="en-US" altLang="ko-KR" sz="15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1500" b="1" dirty="0">
                <a:solidFill>
                  <a:srgbClr val="FF0000"/>
                </a:solidFill>
              </a:rPr>
              <a:t>사진 또는 영상을 통한 설명 </a:t>
            </a:r>
            <a:r>
              <a:rPr lang="ko-KR" altLang="en-US" sz="1500" b="1">
                <a:solidFill>
                  <a:srgbClr val="FF0000"/>
                </a:solidFill>
              </a:rPr>
              <a:t>자료 있을 시 첨부 가능</a:t>
            </a:r>
            <a:endParaRPr lang="ko-KR" altLang="en-US" sz="1500" b="1" dirty="0">
              <a:solidFill>
                <a:srgbClr val="FF0000"/>
              </a:solidFill>
            </a:endParaRPr>
          </a:p>
        </p:txBody>
      </p:sp>
      <p:cxnSp>
        <p:nvCxnSpPr>
          <p:cNvPr id="32" name="직선 연결선 31"/>
          <p:cNvCxnSpPr>
            <a:cxnSpLocks/>
          </p:cNvCxnSpPr>
          <p:nvPr/>
        </p:nvCxnSpPr>
        <p:spPr>
          <a:xfrm>
            <a:off x="530579" y="1"/>
            <a:ext cx="13063" cy="1079867"/>
          </a:xfrm>
          <a:prstGeom prst="line">
            <a:avLst/>
          </a:prstGeom>
          <a:ln w="63500">
            <a:solidFill>
              <a:srgbClr val="28D3D6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Title 1"/>
          <p:cNvSpPr txBox="1">
            <a:spLocks/>
          </p:cNvSpPr>
          <p:nvPr/>
        </p:nvSpPr>
        <p:spPr>
          <a:xfrm>
            <a:off x="600926" y="392011"/>
            <a:ext cx="3202012" cy="8061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10000"/>
              </a:lnSpc>
            </a:pPr>
            <a:r>
              <a:rPr lang="en-US" altLang="ko-KR" sz="1100" b="1">
                <a:solidFill>
                  <a:srgbClr val="093067"/>
                </a:solidFill>
                <a:latin typeface="+mj-ea"/>
                <a:cs typeface="SM KGothic Std Regular"/>
              </a:rPr>
              <a:t>2026 </a:t>
            </a:r>
            <a:r>
              <a:rPr lang="en-US" altLang="ko-KR" sz="1100" b="1" dirty="0">
                <a:solidFill>
                  <a:srgbClr val="093067"/>
                </a:solidFill>
                <a:latin typeface="+mj-ea"/>
                <a:cs typeface="SM KGothic Std Regular"/>
              </a:rPr>
              <a:t>WIS Best Innovation</a:t>
            </a:r>
            <a:br>
              <a:rPr lang="en-US" altLang="ko-KR" sz="2800">
                <a:solidFill>
                  <a:srgbClr val="3F626D"/>
                </a:solidFill>
                <a:latin typeface="Noto Sans Korean Regular" panose="020B0500000000000000" pitchFamily="34" charset="-127"/>
                <a:ea typeface="Noto Sans Korean Regular" panose="020B0500000000000000" pitchFamily="34" charset="-127"/>
                <a:cs typeface="SM KGothic Std Regular"/>
              </a:rPr>
            </a:br>
            <a:r>
              <a:rPr lang="ko-KR" altLang="en-US" sz="2000" b="1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□ 자료 </a:t>
            </a:r>
            <a:r>
              <a:rPr lang="ko-KR" altLang="en-US" sz="2000" b="1" dirty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작성 시 유의사항</a:t>
            </a:r>
            <a:endParaRPr lang="en-US" altLang="ko-KR" sz="2000" b="1" dirty="0">
              <a:solidFill>
                <a:srgbClr val="1D2B37"/>
              </a:solidFill>
              <a:latin typeface="+mj-ea"/>
              <a:cs typeface="SM KGothic Std Regular"/>
            </a:endParaRPr>
          </a:p>
        </p:txBody>
      </p:sp>
      <p:pic>
        <p:nvPicPr>
          <p:cNvPr id="2" name="그림 1" descr="폰트, 텍스트, 로고, 그래픽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C556C0C-D958-2350-25A6-CF049B0329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34437" y="132116"/>
            <a:ext cx="919018" cy="276326"/>
          </a:xfrm>
          <a:prstGeom prst="rect">
            <a:avLst/>
          </a:prstGeom>
        </p:spPr>
      </p:pic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0FC6BFA-F5E0-53DF-AD20-38A93FB4C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337B-F046-F345-AC1D-E29AD76376D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3103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itle 1"/>
          <p:cNvSpPr txBox="1">
            <a:spLocks/>
          </p:cNvSpPr>
          <p:nvPr/>
        </p:nvSpPr>
        <p:spPr>
          <a:xfrm>
            <a:off x="600938" y="408442"/>
            <a:ext cx="3202012" cy="8061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10000"/>
              </a:lnSpc>
            </a:pPr>
            <a:r>
              <a:rPr lang="en-US" altLang="ko-KR" sz="1100" b="1">
                <a:solidFill>
                  <a:srgbClr val="0F1675"/>
                </a:solidFill>
                <a:latin typeface="+mj-ea"/>
                <a:cs typeface="SM KGothic Std Regular"/>
              </a:rPr>
              <a:t>2026 </a:t>
            </a:r>
            <a:r>
              <a:rPr lang="en-US" altLang="ko-KR" sz="1100" b="1" dirty="0">
                <a:solidFill>
                  <a:srgbClr val="0F1675"/>
                </a:solidFill>
                <a:latin typeface="+mj-ea"/>
                <a:cs typeface="SM KGothic Std Regular"/>
              </a:rPr>
              <a:t>WIS Best Innovation</a:t>
            </a:r>
            <a:br>
              <a:rPr lang="en-US" altLang="ko-KR" sz="2800" dirty="0">
                <a:solidFill>
                  <a:srgbClr val="3F626D"/>
                </a:solidFill>
                <a:latin typeface="Noto Sans Korean Regular" panose="020B0500000000000000" pitchFamily="34" charset="-127"/>
                <a:ea typeface="Noto Sans Korean Regular" panose="020B0500000000000000" pitchFamily="34" charset="-127"/>
                <a:cs typeface="SM KGothic Std Regular"/>
              </a:rPr>
            </a:br>
            <a:r>
              <a:rPr lang="ko-KR" altLang="en-US" sz="2000" b="1" dirty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□ </a:t>
            </a:r>
            <a:r>
              <a:rPr lang="ko-KR" altLang="en-US" sz="2000" b="1" dirty="0">
                <a:solidFill>
                  <a:srgbClr val="FF0000"/>
                </a:solidFill>
                <a:latin typeface="맑은 고딕"/>
                <a:ea typeface="맑은 고딕"/>
                <a:cs typeface="SM KGothic Std Regular"/>
              </a:rPr>
              <a:t>제품</a:t>
            </a:r>
            <a:r>
              <a:rPr lang="en-US" altLang="ko-KR" sz="2000" b="1" dirty="0">
                <a:solidFill>
                  <a:srgbClr val="FF0000"/>
                </a:solidFill>
                <a:latin typeface="맑은 고딕"/>
                <a:ea typeface="맑은 고딕"/>
                <a:cs typeface="SM KGothic Std Regular"/>
              </a:rPr>
              <a:t> </a:t>
            </a:r>
            <a:r>
              <a:rPr lang="ko-KR" altLang="en-US" sz="2000" b="1" dirty="0" err="1">
                <a:solidFill>
                  <a:srgbClr val="FF0000"/>
                </a:solidFill>
                <a:latin typeface="맑은 고딕"/>
                <a:ea typeface="맑은 고딕"/>
                <a:cs typeface="SM KGothic Std Regular"/>
              </a:rPr>
              <a:t>요약본</a:t>
            </a:r>
            <a:r>
              <a:rPr lang="en-US" altLang="ko-KR" sz="2000" b="1" i="1" dirty="0">
                <a:solidFill>
                  <a:srgbClr val="FF0000"/>
                </a:solidFill>
                <a:latin typeface="맑은 고딕"/>
                <a:ea typeface="맑은 고딕"/>
                <a:cs typeface="SM KGothic Std Regular"/>
              </a:rPr>
              <a:t>(</a:t>
            </a:r>
            <a:r>
              <a:rPr lang="ko-KR" altLang="en-US" sz="2000" b="1" i="1" dirty="0">
                <a:solidFill>
                  <a:srgbClr val="FF0000"/>
                </a:solidFill>
                <a:latin typeface="맑은 고딕"/>
                <a:ea typeface="맑은 고딕"/>
                <a:cs typeface="SM KGothic Std Regular"/>
              </a:rPr>
              <a:t>예시</a:t>
            </a:r>
            <a:r>
              <a:rPr lang="en-US" altLang="ko-KR" sz="2000" b="1" i="1" dirty="0">
                <a:solidFill>
                  <a:srgbClr val="FF0000"/>
                </a:solidFill>
                <a:latin typeface="맑은 고딕"/>
                <a:ea typeface="맑은 고딕"/>
                <a:cs typeface="SM KGothic Std Regular"/>
              </a:rPr>
              <a:t>)</a:t>
            </a:r>
            <a:endParaRPr lang="en-US" altLang="ko-KR" sz="2000" b="1" i="1" dirty="0">
              <a:solidFill>
                <a:srgbClr val="FF0000"/>
              </a:solidFill>
              <a:latin typeface="+mj-ea"/>
              <a:cs typeface="SM KGothic Std Regular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7010647"/>
              </p:ext>
            </p:extLst>
          </p:nvPr>
        </p:nvGraphicFramePr>
        <p:xfrm>
          <a:off x="539536" y="1206619"/>
          <a:ext cx="11112929" cy="5213423"/>
        </p:xfrm>
        <a:graphic>
          <a:graphicData uri="http://schemas.openxmlformats.org/drawingml/2006/table">
            <a:tbl>
              <a:tblPr/>
              <a:tblGrid>
                <a:gridCol w="111129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8487">
                <a:tc>
                  <a:txBody>
                    <a:bodyPr/>
                    <a:lstStyle/>
                    <a:p>
                      <a:pPr marL="0" marR="0" indent="0" algn="ctr" defTabSz="457200" rtl="0" eaLnBrk="1" fontAlgn="base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600" b="1" i="1" kern="1200" baseline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제품기술 특장점 </a:t>
                      </a:r>
                      <a:r>
                        <a:rPr lang="ko-KR" altLang="en-US" sz="1600" b="1" i="1" kern="1200" baseline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및 성과</a:t>
                      </a:r>
                      <a:endParaRPr lang="ko-KR" altLang="en-US" sz="1600" b="1" i="1" kern="1200" baseline="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943" marR="50943" marT="37124" marB="371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8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90474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8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ko-KR" altLang="en-US" dirty="0">
                        <a:solidFill>
                          <a:srgbClr val="FF0000"/>
                        </a:solidFill>
                      </a:endParaRPr>
                    </a:p>
                  </a:txBody>
                  <a:tcPr marL="50943" marR="50943" marT="37124" marB="371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59331">
                <a:tc>
                  <a:txBody>
                    <a:bodyPr/>
                    <a:lstStyle/>
                    <a:p>
                      <a:pPr marL="0" marR="0" indent="0" algn="l" defTabSz="457200" rtl="0" eaLnBrk="1" fontAlgn="base" latinLnBrk="0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 </a:t>
                      </a:r>
                      <a:r>
                        <a:rPr lang="ko-KR" altLang="en-US" sz="1200" b="1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모든 </a:t>
                      </a:r>
                      <a:r>
                        <a:rPr lang="ko-KR" altLang="en-US" sz="1200" b="1" i="1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모바일</a:t>
                      </a:r>
                      <a:r>
                        <a:rPr lang="ko-KR" altLang="en-US" sz="1200" b="1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서비스를 터치로 편리하게 만들어주는 </a:t>
                      </a:r>
                      <a:r>
                        <a:rPr lang="en-US" altLang="ko-KR" sz="1200" b="1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NFC TAG</a:t>
                      </a:r>
                      <a:r>
                        <a:rPr lang="ko-KR" altLang="en-US" sz="1200" b="1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를 이용한 정보 전달 기술</a:t>
                      </a:r>
                      <a:endParaRPr lang="ko-KR" altLang="en-US" sz="1200" i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base" latinLnBrk="0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="1" i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fontAlgn="base" latinLnBrk="1"/>
                      <a:r>
                        <a:rPr lang="en-US" altLang="ko-KR" sz="1200" b="0" i="1" kern="0" spc="0" baseline="0" dirty="0">
                          <a:solidFill>
                            <a:srgbClr val="FF0000"/>
                          </a:solidFill>
                          <a:effectLst/>
                          <a:latin typeface="휴먼고딕"/>
                          <a:ea typeface="+mn-ea"/>
                          <a:cs typeface="+mn-cs"/>
                        </a:rPr>
                        <a:t>1.</a:t>
                      </a:r>
                      <a:r>
                        <a:rPr lang="ko-KR" altLang="en-US" sz="1200" b="0" i="1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모바일</a:t>
                      </a:r>
                      <a:r>
                        <a:rPr lang="ko-KR" altLang="en-US" sz="1200" b="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기기의 서비스 이용을 위해 필요한 바코드</a:t>
                      </a:r>
                      <a:r>
                        <a:rPr lang="en-US" altLang="ko-KR" sz="1200" b="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·QR·</a:t>
                      </a:r>
                      <a:r>
                        <a:rPr lang="ko-KR" altLang="en-US" sz="1200" b="0" i="1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마그네틱</a:t>
                      </a:r>
                      <a:r>
                        <a:rPr lang="ko-KR" altLang="en-US" sz="1200" b="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등 다양한 정보전송 체계를 대신해 </a:t>
                      </a:r>
                      <a:r>
                        <a:rPr lang="en-US" altLang="ko-KR" sz="1200" b="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NFC </a:t>
                      </a:r>
                      <a:r>
                        <a:rPr lang="ko-KR" altLang="en-US" sz="1200" b="0" i="1" kern="120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태그 하나로 </a:t>
                      </a:r>
                      <a:r>
                        <a:rPr lang="ko-KR" altLang="en-US" sz="1200" b="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기능을 대체하는 세계최초 정보 솔루션</a:t>
                      </a:r>
                      <a:endParaRPr lang="en-US" altLang="ko-KR" sz="1200" b="0" i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fontAlgn="base" latinLnBrk="1"/>
                      <a:endParaRPr lang="en-US" altLang="ko-KR" sz="600" b="0" i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fontAlgn="base" latinLnBrk="1"/>
                      <a:r>
                        <a:rPr lang="en-US" altLang="ko-KR" sz="1200" b="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  <a:r>
                        <a:rPr lang="ko-KR" altLang="en-US" sz="1200" b="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애플페이</a:t>
                      </a:r>
                      <a:r>
                        <a:rPr lang="en-US" altLang="ko-KR" sz="1200" b="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200" b="0" i="1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구글페이</a:t>
                      </a:r>
                      <a:r>
                        <a:rPr lang="en-US" altLang="ko-KR" sz="1200" b="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200" b="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삼성페이</a:t>
                      </a:r>
                      <a:r>
                        <a:rPr lang="en-US" altLang="ko-KR" sz="1200" b="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200" b="0" i="1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티머니</a:t>
                      </a:r>
                      <a:r>
                        <a:rPr lang="ko-KR" altLang="en-US" sz="1200" b="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등과 같은 별도의 </a:t>
                      </a:r>
                      <a:r>
                        <a:rPr lang="en-US" altLang="ko-KR" sz="1200" b="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NFC</a:t>
                      </a:r>
                      <a:r>
                        <a:rPr lang="ko-KR" altLang="en-US" sz="1200" b="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규격을 이용하지 않고 </a:t>
                      </a:r>
                      <a:r>
                        <a:rPr lang="en-US" altLang="ko-KR" sz="1200" b="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NFC</a:t>
                      </a:r>
                      <a:r>
                        <a:rPr lang="ko-KR" altLang="en-US" sz="1200" b="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표준 기술을 이용하여</a:t>
                      </a:r>
                      <a:r>
                        <a:rPr lang="en-US" altLang="ko-KR" sz="1200" b="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  </a:t>
                      </a:r>
                    </a:p>
                    <a:p>
                      <a:pPr lvl="0" fontAlgn="base" latinLnBrk="1"/>
                      <a:r>
                        <a:rPr lang="en-US" altLang="ko-KR" sz="1200" b="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ko-KR" altLang="en-US" sz="1200" b="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모든 정보제공 사업자들이 단말기 기종과 정보 규격과 관계없이 </a:t>
                      </a:r>
                      <a:r>
                        <a:rPr lang="ko-KR" altLang="en-US" sz="1200" b="0" i="1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모바일</a:t>
                      </a:r>
                      <a:r>
                        <a:rPr lang="ko-KR" altLang="en-US" sz="1200" b="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서비스 제공이 가능</a:t>
                      </a:r>
                      <a:endParaRPr lang="en-US" altLang="ko-KR" sz="1200" b="0" i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fontAlgn="base" latinLnBrk="1"/>
                      <a:endParaRPr lang="ko-KR" altLang="en-US" sz="600" b="0" i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fontAlgn="base" latinLnBrk="1"/>
                      <a:r>
                        <a:rPr lang="en-US" altLang="ko-KR" sz="1200" b="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</a:t>
                      </a:r>
                      <a:r>
                        <a:rPr lang="ko-KR" altLang="en-US" sz="1200" b="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보안이 취약한 </a:t>
                      </a:r>
                      <a:r>
                        <a:rPr lang="en-US" altLang="ko-KR" sz="1200" b="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QR</a:t>
                      </a:r>
                      <a:r>
                        <a:rPr lang="ko-KR" altLang="en-US" sz="1200" b="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과 바코드와는 달리 정보를 직접 전달하지 않고 리더기의 역할을 하는 </a:t>
                      </a:r>
                      <a:r>
                        <a:rPr lang="en-US" altLang="ko-KR" sz="1200" b="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NFC Tag</a:t>
                      </a:r>
                      <a:r>
                        <a:rPr lang="ko-KR" altLang="en-US" sz="1200" b="0" i="1" kern="120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로부터 정보를 읽어와 </a:t>
                      </a:r>
                      <a:r>
                        <a:rPr lang="ko-KR" altLang="en-US" sz="1200" b="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정보 유출 가능성이 없음</a:t>
                      </a:r>
                      <a:endParaRPr lang="en-US" altLang="ko-KR" sz="1200" b="0" i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fontAlgn="base" latinLnBrk="1"/>
                      <a:endParaRPr lang="ko-KR" altLang="en-US" sz="600" b="0" i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fontAlgn="base" latinLnBrk="1"/>
                      <a:r>
                        <a:rPr lang="en-US" altLang="ko-KR" sz="1200" b="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</a:t>
                      </a:r>
                      <a:r>
                        <a:rPr lang="ko-KR" altLang="en-US" sz="1200" b="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별도의 </a:t>
                      </a:r>
                      <a:r>
                        <a:rPr lang="ko-KR" altLang="en-US" sz="1200" b="0" i="1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스팩들과</a:t>
                      </a:r>
                      <a:r>
                        <a:rPr lang="ko-KR" altLang="en-US" sz="1200" b="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전원</a:t>
                      </a:r>
                      <a:r>
                        <a:rPr lang="ko-KR" altLang="en-US" sz="1200" b="0" i="1" kern="1200" baseline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200" b="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케이블을 제거하여 장소에 </a:t>
                      </a:r>
                      <a:r>
                        <a:rPr lang="ko-KR" altLang="en-US" sz="1200" b="0" i="1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제약없이</a:t>
                      </a:r>
                      <a:r>
                        <a:rPr lang="ko-KR" altLang="en-US" sz="1200" b="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설치 가능하며</a:t>
                      </a:r>
                      <a:r>
                        <a:rPr lang="en-US" altLang="ko-KR" sz="1200" b="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200" b="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기존 리더기 대비 </a:t>
                      </a:r>
                      <a:r>
                        <a:rPr lang="en-US" altLang="ko-KR" sz="1200" b="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r>
                        <a:rPr lang="ko-KR" altLang="en-US" sz="1200" b="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배 이상 가격 절감</a:t>
                      </a:r>
                      <a:endParaRPr lang="en-US" altLang="ko-KR" sz="1200" b="0" i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fontAlgn="base" latinLnBrk="1"/>
                      <a:endParaRPr lang="ko-KR" altLang="en-US" sz="600" b="0" i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fontAlgn="base" latinLnBrk="1"/>
                      <a:r>
                        <a:rPr lang="en-US" altLang="ko-KR" sz="1200" b="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</a:t>
                      </a:r>
                      <a:r>
                        <a:rPr lang="ko-KR" altLang="en-US" sz="1200" b="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결제</a:t>
                      </a:r>
                      <a:r>
                        <a:rPr lang="en-US" altLang="ko-KR" sz="1200" b="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200" b="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멤버십</a:t>
                      </a:r>
                      <a:r>
                        <a:rPr lang="en-US" altLang="ko-KR" sz="1200" b="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200" b="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출입 등 </a:t>
                      </a:r>
                      <a:r>
                        <a:rPr lang="ko-KR" altLang="en-US" sz="1200" b="0" i="1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서비스별</a:t>
                      </a:r>
                      <a:r>
                        <a:rPr lang="ko-KR" altLang="en-US" sz="1200" b="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다른 정보 전달방식이 필요한 상황에서 </a:t>
                      </a:r>
                      <a:r>
                        <a:rPr lang="en-US" altLang="ko-KR" sz="1200" b="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NFC </a:t>
                      </a:r>
                      <a:r>
                        <a:rPr lang="ko-KR" altLang="en-US" sz="1200" b="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태그를 활용하면 다양한 리더기가 필요 </a:t>
                      </a:r>
                      <a:r>
                        <a:rPr lang="ko-KR" altLang="en-US" sz="1200" b="0" i="1" kern="120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없어 지고 </a:t>
                      </a:r>
                      <a:r>
                        <a:rPr lang="ko-KR" altLang="en-US" sz="1200" b="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효율적인 서비스 </a:t>
                      </a:r>
                      <a:r>
                        <a:rPr lang="en-US" altLang="ko-KR" sz="1200" b="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UX </a:t>
                      </a:r>
                      <a:r>
                        <a:rPr lang="ko-KR" altLang="en-US" sz="1200" b="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제공이 가능</a:t>
                      </a:r>
                      <a:endParaRPr lang="en-US" altLang="ko-KR" sz="1200" b="0" i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fontAlgn="base" latinLnBrk="1"/>
                      <a:endParaRPr lang="ko-KR" altLang="en-US" sz="600" b="0" i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fontAlgn="base" latinLnBrk="1"/>
                      <a:r>
                        <a:rPr lang="en-US" altLang="ko-KR" sz="1200" b="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</a:t>
                      </a:r>
                      <a:r>
                        <a:rPr lang="ko-KR" altLang="en-US" sz="1200" b="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국제사업자</a:t>
                      </a:r>
                      <a:r>
                        <a:rPr lang="en-US" altLang="ko-KR" sz="1200" b="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200" b="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애플 등</a:t>
                      </a:r>
                      <a:r>
                        <a:rPr lang="en-US" altLang="ko-KR" sz="1200" b="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1200" b="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허가가 필요 없는 정보전달 기술로써 전세계 </a:t>
                      </a:r>
                      <a:r>
                        <a:rPr lang="ko-KR" altLang="en-US" sz="1200" b="0" i="1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모바일</a:t>
                      </a:r>
                      <a:r>
                        <a:rPr lang="ko-KR" altLang="en-US" sz="1200" b="0" i="1" kern="1200" baseline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200" b="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이용자가 안전한 서비스 이용 가능</a:t>
                      </a:r>
                    </a:p>
                    <a:p>
                      <a:pPr fontAlgn="base" latinLnBrk="1"/>
                      <a:r>
                        <a:rPr lang="en-US" altLang="ko-KR" sz="1000" b="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※ Tag</a:t>
                      </a:r>
                      <a:r>
                        <a:rPr lang="ko-KR" altLang="en-US" sz="1000" b="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를 읽어오는 방식으로 </a:t>
                      </a:r>
                      <a:r>
                        <a:rPr lang="en-US" altLang="ko-KR" sz="1000" b="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NFC </a:t>
                      </a:r>
                      <a:r>
                        <a:rPr lang="ko-KR" altLang="en-US" sz="1000" b="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정보전달을 막아놓은 </a:t>
                      </a:r>
                      <a:r>
                        <a:rPr lang="ko-KR" altLang="en-US" sz="1000" b="0" i="1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아이폰에서도</a:t>
                      </a:r>
                      <a:r>
                        <a:rPr lang="ko-KR" altLang="en-US" sz="1000" b="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정보전달 가능</a:t>
                      </a:r>
                    </a:p>
                  </a:txBody>
                  <a:tcPr marL="50943" marR="50943" marT="37124" marB="371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6547" y="1610621"/>
            <a:ext cx="8146398" cy="1835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그림 4" descr="폰트, 텍스트, 로고, 그래픽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3190238-7DB8-F05F-25DD-8B2D2C1F5B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34437" y="132116"/>
            <a:ext cx="919018" cy="276326"/>
          </a:xfrm>
          <a:prstGeom prst="rect">
            <a:avLst/>
          </a:prstGeom>
        </p:spPr>
      </p:pic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20AC65A6-B732-3BEA-FFAC-1D7E7BABB824}"/>
              </a:ext>
            </a:extLst>
          </p:cNvPr>
          <p:cNvCxnSpPr>
            <a:cxnSpLocks/>
          </p:cNvCxnSpPr>
          <p:nvPr/>
        </p:nvCxnSpPr>
        <p:spPr>
          <a:xfrm>
            <a:off x="530579" y="1"/>
            <a:ext cx="13063" cy="1079867"/>
          </a:xfrm>
          <a:prstGeom prst="line">
            <a:avLst/>
          </a:prstGeom>
          <a:ln w="63500">
            <a:solidFill>
              <a:srgbClr val="28D3D6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32493E6-99C4-1977-A5DE-116ACF819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337B-F046-F345-AC1D-E29AD76376D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5356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itle 1"/>
          <p:cNvSpPr txBox="1">
            <a:spLocks/>
          </p:cNvSpPr>
          <p:nvPr/>
        </p:nvSpPr>
        <p:spPr>
          <a:xfrm>
            <a:off x="600933" y="408442"/>
            <a:ext cx="3202012" cy="8061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10000"/>
              </a:lnSpc>
            </a:pPr>
            <a:r>
              <a:rPr lang="en-US" altLang="ko-KR" sz="1100" b="1">
                <a:solidFill>
                  <a:srgbClr val="0F1675"/>
                </a:solidFill>
                <a:latin typeface="+mj-ea"/>
                <a:cs typeface="SM KGothic Std Regular"/>
              </a:rPr>
              <a:t>2026 </a:t>
            </a:r>
            <a:r>
              <a:rPr lang="en-US" altLang="ko-KR" sz="1100" b="1" dirty="0">
                <a:solidFill>
                  <a:srgbClr val="0F1675"/>
                </a:solidFill>
                <a:latin typeface="+mj-ea"/>
                <a:cs typeface="SM KGothic Std Regular"/>
              </a:rPr>
              <a:t>WIS Best Innovation</a:t>
            </a:r>
            <a:br>
              <a:rPr lang="en-US" altLang="ko-KR" sz="2800" dirty="0">
                <a:solidFill>
                  <a:srgbClr val="3F626D"/>
                </a:solidFill>
                <a:latin typeface="Noto Sans Korean Regular" panose="020B0500000000000000" pitchFamily="34" charset="-127"/>
                <a:ea typeface="Noto Sans Korean Regular" panose="020B0500000000000000" pitchFamily="34" charset="-127"/>
                <a:cs typeface="SM KGothic Std Regular"/>
              </a:rPr>
            </a:br>
            <a:r>
              <a:rPr lang="ko-KR" altLang="en-US" sz="2000" b="1" dirty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□ </a:t>
            </a:r>
            <a:r>
              <a:rPr lang="ko-KR" altLang="en-US" sz="2000" b="1" dirty="0">
                <a:latin typeface="맑은 고딕"/>
                <a:ea typeface="맑은 고딕"/>
                <a:cs typeface="SM KGothic Std Regular"/>
              </a:rPr>
              <a:t>제품</a:t>
            </a:r>
            <a:r>
              <a:rPr lang="en-US" altLang="ko-KR" sz="2000" b="1" dirty="0">
                <a:latin typeface="맑은 고딕"/>
                <a:ea typeface="맑은 고딕"/>
                <a:cs typeface="SM KGothic Std Regular"/>
              </a:rPr>
              <a:t> </a:t>
            </a:r>
            <a:r>
              <a:rPr lang="ko-KR" altLang="en-US" sz="2000" b="1" err="1">
                <a:latin typeface="맑은 고딕"/>
                <a:ea typeface="맑은 고딕"/>
                <a:cs typeface="SM KGothic Std Regular"/>
              </a:rPr>
              <a:t>요약본</a:t>
            </a:r>
            <a:r>
              <a:rPr lang="en-US" altLang="ko-KR" sz="2000" b="1">
                <a:latin typeface="맑은 고딕"/>
                <a:ea typeface="맑은 고딕"/>
                <a:cs typeface="SM KGothic Std Regular"/>
              </a:rPr>
              <a:t>(</a:t>
            </a:r>
            <a:r>
              <a:rPr lang="ko-KR" altLang="en-US" sz="2000" b="1">
                <a:latin typeface="맑은 고딕"/>
                <a:ea typeface="맑은 고딕"/>
                <a:cs typeface="SM KGothic Std Regular"/>
              </a:rPr>
              <a:t>필수</a:t>
            </a:r>
            <a:r>
              <a:rPr lang="en-US" altLang="ko-KR" sz="2000" b="1" dirty="0">
                <a:latin typeface="맑은 고딕"/>
                <a:ea typeface="맑은 고딕"/>
                <a:cs typeface="SM KGothic Std Regular"/>
              </a:rPr>
              <a:t>)</a:t>
            </a:r>
            <a:endParaRPr lang="en-US" altLang="ko-KR" sz="2000" b="1" dirty="0">
              <a:latin typeface="+mj-ea"/>
              <a:cs typeface="SM KGothic Std Regular"/>
            </a:endParaRP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73C66ADE-25C9-0EF9-0C50-622EFB6CA6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0290389"/>
              </p:ext>
            </p:extLst>
          </p:nvPr>
        </p:nvGraphicFramePr>
        <p:xfrm>
          <a:off x="539535" y="1206619"/>
          <a:ext cx="11112930" cy="5213424"/>
        </p:xfrm>
        <a:graphic>
          <a:graphicData uri="http://schemas.openxmlformats.org/drawingml/2006/table">
            <a:tbl>
              <a:tblPr/>
              <a:tblGrid>
                <a:gridCol w="111129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53476">
                <a:tc>
                  <a:txBody>
                    <a:bodyPr/>
                    <a:lstStyle/>
                    <a:p>
                      <a:pPr marL="0" marR="0" indent="0" algn="ctr" defTabSz="457200" rtl="0" eaLnBrk="1" fontAlgn="base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5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제품기술 특장점 </a:t>
                      </a:r>
                      <a:r>
                        <a:rPr lang="ko-KR" altLang="en-US" sz="1500" b="1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및 성과</a:t>
                      </a:r>
                      <a:endParaRPr lang="ko-KR" altLang="en-US" sz="15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943" marR="50943" marT="37124" marB="371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8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6208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(</a:t>
                      </a:r>
                      <a:r>
                        <a:rPr lang="ko-KR" altLang="en-US" sz="16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제품 및 기술 설명 사진</a:t>
                      </a:r>
                      <a:r>
                        <a:rPr lang="en-US" altLang="ko-KR" sz="16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)</a:t>
                      </a:r>
                      <a:endParaRPr lang="ko-KR" altLang="en-US" sz="160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50943" marR="50943" marT="37124" marB="371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63740">
                <a:tc>
                  <a:txBody>
                    <a:bodyPr/>
                    <a:lstStyle/>
                    <a:p>
                      <a:pPr marL="0" marR="0" indent="0" algn="l" defTabSz="457200" rtl="0" eaLnBrk="1" fontAlgn="base" latinLnBrk="0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 </a:t>
                      </a:r>
                      <a:r>
                        <a:rPr lang="ko-KR" alt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제품 요약설명</a:t>
                      </a:r>
                      <a:endParaRPr lang="en-US" altLang="ko-KR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28600" marR="0" indent="-228600" algn="l" defTabSz="457200" rtl="0" eaLnBrk="1" fontAlgn="base" latinLnBrk="0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US" altLang="ko-KR" sz="1200" b="1" kern="0" spc="0" baseline="0" dirty="0">
                          <a:solidFill>
                            <a:schemeClr val="tx1"/>
                          </a:solidFill>
                          <a:effectLst/>
                          <a:latin typeface="휴먼고딕"/>
                        </a:rPr>
                        <a:t> </a:t>
                      </a:r>
                      <a:r>
                        <a:rPr lang="ko-KR" altLang="en-US" sz="1200" b="1" kern="0" spc="0" baseline="0" dirty="0">
                          <a:solidFill>
                            <a:schemeClr val="tx1"/>
                          </a:solidFill>
                          <a:effectLst/>
                          <a:latin typeface="휴먼고딕"/>
                        </a:rPr>
                        <a:t>특장점 및 주요 성능</a:t>
                      </a:r>
                      <a:r>
                        <a:rPr lang="en-US" altLang="ko-KR" sz="1200" b="1" kern="0" spc="0" baseline="0" dirty="0">
                          <a:solidFill>
                            <a:schemeClr val="tx1"/>
                          </a:solidFill>
                          <a:effectLst/>
                          <a:latin typeface="휴먼고딕"/>
                        </a:rPr>
                        <a:t>, </a:t>
                      </a:r>
                      <a:r>
                        <a:rPr lang="ko-KR" altLang="en-US" sz="1200" b="1" kern="0" spc="0" baseline="0" dirty="0">
                          <a:solidFill>
                            <a:schemeClr val="tx1"/>
                          </a:solidFill>
                          <a:effectLst/>
                          <a:latin typeface="휴먼고딕"/>
                        </a:rPr>
                        <a:t>효과</a:t>
                      </a:r>
                      <a:endParaRPr lang="en-US" altLang="ko-KR" sz="1200" b="1" kern="0" spc="0" dirty="0">
                        <a:solidFill>
                          <a:schemeClr val="tx1"/>
                        </a:solidFill>
                        <a:effectLst/>
                        <a:latin typeface="휴먼고딕"/>
                      </a:endParaRPr>
                    </a:p>
                    <a:p>
                      <a:pPr marL="228600" marR="0" indent="-228600" algn="l" defTabSz="457200" rtl="0" eaLnBrk="1" fontAlgn="base" latinLnBrk="0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US" altLang="ko-KR" sz="1200" b="1" kern="0" spc="0" baseline="0" dirty="0">
                          <a:solidFill>
                            <a:schemeClr val="tx1"/>
                          </a:solidFill>
                          <a:effectLst/>
                          <a:latin typeface="휴먼고딕"/>
                        </a:rPr>
                        <a:t> </a:t>
                      </a:r>
                      <a:r>
                        <a:rPr lang="ko-KR" altLang="en-US" sz="1200" b="1" kern="0" spc="0" baseline="0" dirty="0">
                          <a:solidFill>
                            <a:schemeClr val="tx1"/>
                          </a:solidFill>
                          <a:effectLst/>
                          <a:latin typeface="휴먼고딕"/>
                        </a:rPr>
                        <a:t>특장점 및 주요 성능</a:t>
                      </a:r>
                      <a:r>
                        <a:rPr lang="en-US" altLang="ko-KR" sz="1200" b="1" kern="0" spc="0" baseline="0" dirty="0">
                          <a:solidFill>
                            <a:schemeClr val="tx1"/>
                          </a:solidFill>
                          <a:effectLst/>
                          <a:latin typeface="휴먼고딕"/>
                        </a:rPr>
                        <a:t>, </a:t>
                      </a:r>
                      <a:r>
                        <a:rPr lang="ko-KR" altLang="en-US" sz="1200" b="1" kern="0" spc="0" baseline="0" dirty="0">
                          <a:solidFill>
                            <a:schemeClr val="tx1"/>
                          </a:solidFill>
                          <a:effectLst/>
                          <a:latin typeface="휴먼고딕"/>
                        </a:rPr>
                        <a:t>효과</a:t>
                      </a:r>
                      <a:endParaRPr lang="en-US" altLang="ko-KR" sz="1200" b="1" kern="0" spc="0" dirty="0">
                        <a:solidFill>
                          <a:schemeClr val="tx1"/>
                        </a:solidFill>
                        <a:effectLst/>
                        <a:latin typeface="휴먼고딕"/>
                      </a:endParaRPr>
                    </a:p>
                    <a:p>
                      <a:pPr marL="228600" marR="0" indent="-228600" algn="l" defTabSz="457200" rtl="0" eaLnBrk="1" fontAlgn="base" latinLnBrk="0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US" altLang="ko-KR" sz="1200" b="1" kern="0" spc="0" baseline="0" dirty="0">
                          <a:solidFill>
                            <a:schemeClr val="tx1"/>
                          </a:solidFill>
                          <a:effectLst/>
                          <a:latin typeface="휴먼고딕"/>
                        </a:rPr>
                        <a:t> </a:t>
                      </a:r>
                      <a:endParaRPr lang="en-US" altLang="ko-KR" sz="1200" b="1" kern="0" spc="0" dirty="0">
                        <a:solidFill>
                          <a:schemeClr val="tx1"/>
                        </a:solidFill>
                        <a:effectLst/>
                        <a:latin typeface="휴먼고딕"/>
                      </a:endParaRPr>
                    </a:p>
                  </a:txBody>
                  <a:tcPr marL="50943" marR="50943" marT="37124" marB="371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7" name="그림 6" descr="폰트, 텍스트, 로고, 그래픽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D53BE30-8DAF-A9F1-1BDD-1A08C16D83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34437" y="132116"/>
            <a:ext cx="919018" cy="276326"/>
          </a:xfrm>
          <a:prstGeom prst="rect">
            <a:avLst/>
          </a:prstGeom>
        </p:spPr>
      </p:pic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5B0618A5-0A89-F01A-B65F-EBB7808388CB}"/>
              </a:ext>
            </a:extLst>
          </p:cNvPr>
          <p:cNvCxnSpPr>
            <a:cxnSpLocks/>
          </p:cNvCxnSpPr>
          <p:nvPr/>
        </p:nvCxnSpPr>
        <p:spPr>
          <a:xfrm>
            <a:off x="530579" y="1"/>
            <a:ext cx="13063" cy="1079867"/>
          </a:xfrm>
          <a:prstGeom prst="line">
            <a:avLst/>
          </a:prstGeom>
          <a:ln w="63500">
            <a:solidFill>
              <a:srgbClr val="28D3D6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슬라이드 번호 개체 틀 10">
            <a:extLst>
              <a:ext uri="{FF2B5EF4-FFF2-40B4-BE49-F238E27FC236}">
                <a16:creationId xmlns:a16="http://schemas.microsoft.com/office/drawing/2014/main" id="{82E48B5F-7950-AEB6-F0E2-99D678D52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337B-F046-F345-AC1D-E29AD76376D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0949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/>
          <p:cNvSpPr txBox="1">
            <a:spLocks/>
          </p:cNvSpPr>
          <p:nvPr/>
        </p:nvSpPr>
        <p:spPr>
          <a:xfrm>
            <a:off x="610699" y="408442"/>
            <a:ext cx="3202012" cy="8061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10000"/>
              </a:lnSpc>
            </a:pPr>
            <a:r>
              <a:rPr lang="en-US" altLang="ko-KR" sz="1100" b="1">
                <a:solidFill>
                  <a:srgbClr val="0F1675"/>
                </a:solidFill>
                <a:latin typeface="+mj-ea"/>
                <a:cs typeface="SM KGothic Std Regular"/>
              </a:rPr>
              <a:t>2026 </a:t>
            </a:r>
            <a:r>
              <a:rPr lang="en-US" altLang="ko-KR" sz="1100" b="1" dirty="0">
                <a:solidFill>
                  <a:srgbClr val="0F1675"/>
                </a:solidFill>
                <a:latin typeface="+mj-ea"/>
                <a:cs typeface="SM KGothic Std Regular"/>
              </a:rPr>
              <a:t>WIS Best Innovation</a:t>
            </a:r>
            <a:br>
              <a:rPr lang="en-US" altLang="ko-KR" sz="2800" dirty="0">
                <a:solidFill>
                  <a:srgbClr val="3F626D"/>
                </a:solidFill>
                <a:latin typeface="Noto Sans Korean Regular" panose="020B0500000000000000" pitchFamily="34" charset="-127"/>
                <a:ea typeface="Noto Sans Korean Regular" panose="020B0500000000000000" pitchFamily="34" charset="-127"/>
                <a:cs typeface="SM KGothic Std Regular"/>
              </a:rPr>
            </a:br>
            <a:r>
              <a:rPr lang="ko-KR" altLang="en-US" sz="2000" b="1" dirty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Ⅰ</a:t>
            </a:r>
            <a:r>
              <a:rPr lang="en-US" altLang="ko-KR" sz="2000" b="1" dirty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. </a:t>
            </a:r>
            <a:r>
              <a:rPr lang="ko-KR" altLang="en-US" sz="2000" b="1" dirty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기술적 성과</a:t>
            </a:r>
            <a:endParaRPr lang="en-US" altLang="ko-KR" sz="2000" b="1" dirty="0">
              <a:solidFill>
                <a:srgbClr val="1D2B37"/>
              </a:solidFill>
              <a:latin typeface="+mj-ea"/>
              <a:cs typeface="SM KGothic Std Regular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592227" y="1496291"/>
            <a:ext cx="10990173" cy="4389102"/>
          </a:xfrm>
          <a:effectLst/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800" b="1">
                <a:solidFill>
                  <a:schemeClr val="tx1">
                    <a:alpha val="75000"/>
                  </a:schemeClr>
                </a:solidFill>
                <a:latin typeface="+mj-ea"/>
                <a:ea typeface="+mj-ea"/>
                <a:cs typeface="SM KGothic Std Regular"/>
              </a:rPr>
              <a:t>1. </a:t>
            </a:r>
            <a:r>
              <a:rPr lang="ko-KR" altLang="en-US" sz="1800" b="1">
                <a:solidFill>
                  <a:schemeClr val="tx1">
                    <a:alpha val="75000"/>
                  </a:schemeClr>
                </a:solidFill>
                <a:latin typeface="+mj-ea"/>
                <a:ea typeface="+mj-ea"/>
                <a:cs typeface="SM KGothic Std Regular"/>
              </a:rPr>
              <a:t>핵심기술 난이도</a:t>
            </a:r>
            <a:endParaRPr lang="en-US" altLang="ko-KR" sz="1800" b="1">
              <a:solidFill>
                <a:schemeClr val="tx1">
                  <a:alpha val="75000"/>
                </a:schemeClr>
              </a:solidFill>
              <a:latin typeface="+mj-ea"/>
              <a:ea typeface="+mj-ea"/>
              <a:cs typeface="SM KGothic Std Regular"/>
            </a:endParaRPr>
          </a:p>
          <a:p>
            <a:pPr marL="0" indent="0" algn="ctr">
              <a:buNone/>
            </a:pPr>
            <a:endParaRPr lang="en-US" altLang="ko-KR" sz="800" dirty="0">
              <a:solidFill>
                <a:srgbClr val="3F626D">
                  <a:alpha val="75000"/>
                </a:srgbClr>
              </a:solidFill>
              <a:latin typeface="+mj-ea"/>
              <a:ea typeface="+mj-ea"/>
              <a:cs typeface="SM JGothic Std Regular"/>
            </a:endParaRPr>
          </a:p>
          <a:p>
            <a:pPr marL="0" indent="0" fontAlgn="base">
              <a:buNone/>
            </a:pPr>
            <a:r>
              <a:rPr lang="en-US" altLang="ko-KR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  -</a:t>
            </a:r>
            <a:r>
              <a:rPr lang="ko-KR" altLang="en-US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 참가신청 </a:t>
            </a:r>
            <a:r>
              <a:rPr lang="ko-KR" altLang="en-US" sz="140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제품의 주요 기술 및 신기술을 작성해 주시기 바랍니다</a:t>
            </a:r>
            <a:r>
              <a:rPr lang="en-US" altLang="ko-KR" sz="140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.</a:t>
            </a:r>
            <a:endParaRPr lang="en-US" altLang="ko-KR" sz="1400" dirty="0">
              <a:solidFill>
                <a:srgbClr val="3F626D">
                  <a:alpha val="75000"/>
                </a:srgbClr>
              </a:solidFill>
              <a:latin typeface="+mj-ea"/>
              <a:cs typeface="SM JGothic Std Regular"/>
            </a:endParaRPr>
          </a:p>
          <a:p>
            <a:pPr marL="0" indent="0" fontAlgn="base">
              <a:buNone/>
            </a:pPr>
            <a:endParaRPr lang="en-US" altLang="ko-KR" sz="1400" dirty="0">
              <a:solidFill>
                <a:srgbClr val="3F626D">
                  <a:alpha val="75000"/>
                </a:srgbClr>
              </a:solidFill>
              <a:latin typeface="+mj-ea"/>
              <a:cs typeface="SM JGothic Std Regular"/>
            </a:endParaRPr>
          </a:p>
          <a:p>
            <a:pPr marL="0" indent="0" fontAlgn="base">
              <a:buNone/>
            </a:pPr>
            <a:endParaRPr lang="ko-KR" altLang="en-US" sz="1400" dirty="0">
              <a:solidFill>
                <a:srgbClr val="3F626D">
                  <a:alpha val="75000"/>
                </a:srgbClr>
              </a:solidFill>
              <a:latin typeface="+mj-ea"/>
              <a:cs typeface="SM JGothic Std Regular"/>
            </a:endParaRPr>
          </a:p>
          <a:p>
            <a:pPr marL="0" indent="0" algn="ctr">
              <a:buNone/>
            </a:pPr>
            <a:endParaRPr lang="en-US" altLang="ko-KR" sz="1800" dirty="0">
              <a:solidFill>
                <a:srgbClr val="1D2B37">
                  <a:alpha val="75000"/>
                </a:srgbClr>
              </a:solidFill>
              <a:latin typeface="+mj-ea"/>
              <a:cs typeface="SM KGothic Std Regular"/>
            </a:endParaRPr>
          </a:p>
          <a:p>
            <a:pPr algn="ctr">
              <a:lnSpc>
                <a:spcPct val="120000"/>
              </a:lnSpc>
              <a:buFontTx/>
              <a:buChar char="-"/>
            </a:pPr>
            <a:endParaRPr lang="en-US" sz="1400" dirty="0">
              <a:solidFill>
                <a:srgbClr val="3F626D">
                  <a:alpha val="75000"/>
                </a:srgbClr>
              </a:solidFill>
              <a:latin typeface="+mj-ea"/>
              <a:ea typeface="Noto Sans Korean Regular" panose="020B0500000000000000" pitchFamily="34" charset="-127"/>
              <a:cs typeface="SM KGothic Std Regular"/>
            </a:endParaRPr>
          </a:p>
          <a:p>
            <a:pPr algn="ctr">
              <a:lnSpc>
                <a:spcPct val="120000"/>
              </a:lnSpc>
              <a:buFontTx/>
              <a:buChar char="-"/>
            </a:pPr>
            <a:endParaRPr lang="en-US" sz="2000" dirty="0">
              <a:solidFill>
                <a:srgbClr val="3F626D">
                  <a:alpha val="75000"/>
                </a:srgbClr>
              </a:solidFill>
              <a:latin typeface="Noto Sans Korean Regular" panose="020B0500000000000000" pitchFamily="34" charset="-127"/>
              <a:ea typeface="Noto Sans Korean Regular" panose="020B0500000000000000" pitchFamily="34" charset="-127"/>
              <a:cs typeface="SM KGothic Std Regular"/>
            </a:endParaRPr>
          </a:p>
        </p:txBody>
      </p:sp>
      <p:pic>
        <p:nvPicPr>
          <p:cNvPr id="3" name="그림 2" descr="폰트, 텍스트, 로고, 그래픽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BB0ACB07-FB7A-0214-3F48-E6486DB036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34437" y="132116"/>
            <a:ext cx="919018" cy="276326"/>
          </a:xfrm>
          <a:prstGeom prst="rect">
            <a:avLst/>
          </a:prstGeom>
        </p:spPr>
      </p:pic>
      <p:cxnSp>
        <p:nvCxnSpPr>
          <p:cNvPr id="4" name="직선 연결선 3">
            <a:extLst>
              <a:ext uri="{FF2B5EF4-FFF2-40B4-BE49-F238E27FC236}">
                <a16:creationId xmlns:a16="http://schemas.microsoft.com/office/drawing/2014/main" id="{1851001C-229B-AE4F-E4E9-6C7A224E63E0}"/>
              </a:ext>
            </a:extLst>
          </p:cNvPr>
          <p:cNvCxnSpPr>
            <a:cxnSpLocks/>
          </p:cNvCxnSpPr>
          <p:nvPr/>
        </p:nvCxnSpPr>
        <p:spPr>
          <a:xfrm>
            <a:off x="530579" y="1"/>
            <a:ext cx="13063" cy="1079867"/>
          </a:xfrm>
          <a:prstGeom prst="line">
            <a:avLst/>
          </a:prstGeom>
          <a:ln w="63500">
            <a:solidFill>
              <a:srgbClr val="28D3D6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2CD6930B-21F2-5891-0D1D-9A9504A56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337B-F046-F345-AC1D-E29AD76376D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2188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/>
          <p:cNvSpPr txBox="1">
            <a:spLocks/>
          </p:cNvSpPr>
          <p:nvPr/>
        </p:nvSpPr>
        <p:spPr>
          <a:xfrm>
            <a:off x="610699" y="408442"/>
            <a:ext cx="3202012" cy="8061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10000"/>
              </a:lnSpc>
            </a:pPr>
            <a:r>
              <a:rPr lang="en-US" altLang="ko-KR" sz="1100" b="1">
                <a:solidFill>
                  <a:srgbClr val="0F1675"/>
                </a:solidFill>
                <a:latin typeface="+mj-ea"/>
                <a:cs typeface="SM KGothic Std Regular"/>
              </a:rPr>
              <a:t>2026 </a:t>
            </a:r>
            <a:r>
              <a:rPr lang="en-US" altLang="ko-KR" sz="1100" b="1" dirty="0">
                <a:solidFill>
                  <a:srgbClr val="0F1675"/>
                </a:solidFill>
                <a:latin typeface="+mj-ea"/>
                <a:cs typeface="SM KGothic Std Regular"/>
              </a:rPr>
              <a:t>WIS Best Innovation</a:t>
            </a:r>
            <a:br>
              <a:rPr lang="en-US" altLang="ko-KR" sz="2800" dirty="0">
                <a:solidFill>
                  <a:srgbClr val="3F626D"/>
                </a:solidFill>
                <a:latin typeface="Noto Sans Korean Regular" panose="020B0500000000000000" pitchFamily="34" charset="-127"/>
                <a:ea typeface="Noto Sans Korean Regular" panose="020B0500000000000000" pitchFamily="34" charset="-127"/>
                <a:cs typeface="SM KGothic Std Regular"/>
              </a:rPr>
            </a:br>
            <a:r>
              <a:rPr lang="ko-KR" altLang="en-US" sz="2000" b="1" dirty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Ⅰ</a:t>
            </a:r>
            <a:r>
              <a:rPr lang="en-US" altLang="ko-KR" sz="2000" b="1" dirty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. </a:t>
            </a:r>
            <a:r>
              <a:rPr lang="ko-KR" altLang="en-US" sz="2000" b="1" dirty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기술적 성과</a:t>
            </a:r>
            <a:endParaRPr lang="en-US" altLang="ko-KR" sz="2000" b="1" dirty="0">
              <a:solidFill>
                <a:srgbClr val="1D2B37"/>
              </a:solidFill>
              <a:latin typeface="+mj-ea"/>
              <a:cs typeface="SM KGothic Std Regular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10698" y="1487055"/>
            <a:ext cx="10971702" cy="4398338"/>
          </a:xfrm>
          <a:effectLst/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800" b="1" dirty="0">
                <a:solidFill>
                  <a:schemeClr val="tx1">
                    <a:alpha val="75000"/>
                  </a:schemeClr>
                </a:solidFill>
                <a:latin typeface="+mj-ea"/>
                <a:cs typeface="SM KGothic Std Regular"/>
              </a:rPr>
              <a:t>2</a:t>
            </a:r>
            <a:r>
              <a:rPr lang="en-US" altLang="ko-KR" sz="1800" b="1">
                <a:solidFill>
                  <a:schemeClr val="tx1">
                    <a:alpha val="75000"/>
                  </a:schemeClr>
                </a:solidFill>
                <a:latin typeface="+mj-ea"/>
                <a:cs typeface="SM KGothic Std Regular"/>
              </a:rPr>
              <a:t>. </a:t>
            </a:r>
            <a:r>
              <a:rPr lang="ko-KR" altLang="en-US" sz="1800" b="1">
                <a:solidFill>
                  <a:schemeClr val="tx1">
                    <a:alpha val="75000"/>
                  </a:schemeClr>
                </a:solidFill>
                <a:latin typeface="+mj-ea"/>
                <a:cs typeface="SM KGothic Std Regular"/>
              </a:rPr>
              <a:t>독창성</a:t>
            </a:r>
            <a:endParaRPr lang="en-US" altLang="ko-KR" sz="1800" b="1">
              <a:solidFill>
                <a:schemeClr val="tx1">
                  <a:alpha val="75000"/>
                </a:schemeClr>
              </a:solidFill>
              <a:latin typeface="+mj-ea"/>
              <a:cs typeface="SM KGothic Std Regular"/>
            </a:endParaRPr>
          </a:p>
          <a:p>
            <a:pPr marL="0" indent="0" algn="ctr">
              <a:buNone/>
            </a:pPr>
            <a:endParaRPr lang="en-US" altLang="ko-KR" sz="800">
              <a:solidFill>
                <a:srgbClr val="3F626D">
                  <a:alpha val="75000"/>
                </a:srgbClr>
              </a:solidFill>
              <a:latin typeface="+mj-ea"/>
              <a:cs typeface="SM JGothic Std Regular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ko-KR" altLang="en-US" sz="140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 </a:t>
            </a:r>
            <a:r>
              <a:rPr lang="en-US" altLang="ko-KR" sz="140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- </a:t>
            </a:r>
            <a:r>
              <a:rPr lang="ko-KR" altLang="en-US" sz="140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국내</a:t>
            </a:r>
            <a:r>
              <a:rPr lang="en-US" altLang="ko-KR" sz="140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·</a:t>
            </a:r>
            <a:r>
              <a:rPr lang="ko-KR" altLang="en-US" sz="140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외 유사기술</a:t>
            </a:r>
            <a:r>
              <a:rPr lang="en-US" altLang="ko-KR" sz="140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·</a:t>
            </a:r>
            <a:r>
              <a:rPr lang="ko-KR" altLang="en-US" sz="140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제품 대비 차이점 및 독창적 성과를 작성해 주시기 바랍니다</a:t>
            </a:r>
            <a:r>
              <a:rPr lang="en-US" altLang="ko-KR" sz="140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.</a:t>
            </a:r>
            <a:endParaRPr lang="en-US" altLang="ko-KR" sz="1400" dirty="0">
              <a:solidFill>
                <a:srgbClr val="3F626D">
                  <a:alpha val="75000"/>
                </a:srgbClr>
              </a:solidFill>
              <a:latin typeface="+mj-ea"/>
              <a:cs typeface="SM JGothic Std Regular"/>
            </a:endParaRPr>
          </a:p>
        </p:txBody>
      </p:sp>
      <p:pic>
        <p:nvPicPr>
          <p:cNvPr id="3" name="그림 2" descr="폰트, 텍스트, 로고, 그래픽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560C6BE1-7CF0-7ED9-7E9C-5D341AAF60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34437" y="132116"/>
            <a:ext cx="919018" cy="276326"/>
          </a:xfrm>
          <a:prstGeom prst="rect">
            <a:avLst/>
          </a:prstGeom>
        </p:spPr>
      </p:pic>
      <p:cxnSp>
        <p:nvCxnSpPr>
          <p:cNvPr id="4" name="직선 연결선 3">
            <a:extLst>
              <a:ext uri="{FF2B5EF4-FFF2-40B4-BE49-F238E27FC236}">
                <a16:creationId xmlns:a16="http://schemas.microsoft.com/office/drawing/2014/main" id="{BB9CB190-3369-7AA1-668C-5D5C5F30511C}"/>
              </a:ext>
            </a:extLst>
          </p:cNvPr>
          <p:cNvCxnSpPr>
            <a:cxnSpLocks/>
          </p:cNvCxnSpPr>
          <p:nvPr/>
        </p:nvCxnSpPr>
        <p:spPr>
          <a:xfrm>
            <a:off x="530579" y="1"/>
            <a:ext cx="13063" cy="1079867"/>
          </a:xfrm>
          <a:prstGeom prst="line">
            <a:avLst/>
          </a:prstGeom>
          <a:ln w="63500">
            <a:solidFill>
              <a:srgbClr val="28D3D6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54B8A14-F2FC-1A27-EC15-DA58B37BF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337B-F046-F345-AC1D-E29AD76376D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6202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/>
          <p:cNvSpPr txBox="1">
            <a:spLocks/>
          </p:cNvSpPr>
          <p:nvPr/>
        </p:nvSpPr>
        <p:spPr>
          <a:xfrm>
            <a:off x="610705" y="408442"/>
            <a:ext cx="3202012" cy="8061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10000"/>
              </a:lnSpc>
            </a:pPr>
            <a:r>
              <a:rPr lang="en-US" altLang="ko-KR" sz="1100" b="1">
                <a:solidFill>
                  <a:srgbClr val="0F1675"/>
                </a:solidFill>
                <a:latin typeface="+mj-ea"/>
                <a:cs typeface="SM KGothic Std Regular"/>
              </a:rPr>
              <a:t>2026 </a:t>
            </a:r>
            <a:r>
              <a:rPr lang="en-US" altLang="ko-KR" sz="1100" b="1" dirty="0">
                <a:solidFill>
                  <a:srgbClr val="0F1675"/>
                </a:solidFill>
                <a:latin typeface="+mj-ea"/>
                <a:cs typeface="SM KGothic Std Regular"/>
              </a:rPr>
              <a:t>WIS Best Innovation</a:t>
            </a:r>
            <a:br>
              <a:rPr lang="en-US" altLang="ko-KR" sz="2800" dirty="0">
                <a:solidFill>
                  <a:srgbClr val="3F626D"/>
                </a:solidFill>
                <a:latin typeface="Noto Sans Korean Regular" panose="020B0500000000000000" pitchFamily="34" charset="-127"/>
                <a:ea typeface="Noto Sans Korean Regular" panose="020B0500000000000000" pitchFamily="34" charset="-127"/>
                <a:cs typeface="SM KGothic Std Regular"/>
              </a:rPr>
            </a:br>
            <a:r>
              <a:rPr lang="ko-KR" altLang="en-US" sz="2000" b="1" dirty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Ⅰ</a:t>
            </a:r>
            <a:r>
              <a:rPr lang="en-US" altLang="ko-KR" sz="2000" b="1" dirty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. </a:t>
            </a:r>
            <a:r>
              <a:rPr lang="ko-KR" altLang="en-US" sz="2000" b="1" dirty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기술적 성과</a:t>
            </a:r>
            <a:endParaRPr lang="en-US" altLang="ko-KR" sz="2000" b="1" dirty="0">
              <a:solidFill>
                <a:srgbClr val="1D2B37"/>
              </a:solidFill>
              <a:latin typeface="+mj-ea"/>
              <a:cs typeface="SM KGothic Std Regular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10705" y="1477818"/>
            <a:ext cx="10971695" cy="4407575"/>
          </a:xfrm>
          <a:effectLst/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800" b="1" dirty="0">
                <a:solidFill>
                  <a:schemeClr val="tx1">
                    <a:alpha val="75000"/>
                  </a:schemeClr>
                </a:solidFill>
                <a:latin typeface="+mj-ea"/>
                <a:cs typeface="SM KGothic Std Regular"/>
              </a:rPr>
              <a:t>3</a:t>
            </a:r>
            <a:r>
              <a:rPr lang="en-US" altLang="ko-KR" sz="1800" b="1">
                <a:solidFill>
                  <a:schemeClr val="tx1">
                    <a:alpha val="75000"/>
                  </a:schemeClr>
                </a:solidFill>
                <a:latin typeface="+mj-ea"/>
                <a:cs typeface="SM KGothic Std Regular"/>
              </a:rPr>
              <a:t>. </a:t>
            </a:r>
            <a:r>
              <a:rPr lang="ko-KR" altLang="en-US" sz="1800" b="1">
                <a:solidFill>
                  <a:schemeClr val="tx1">
                    <a:alpha val="75000"/>
                  </a:schemeClr>
                </a:solidFill>
                <a:latin typeface="+mj-ea"/>
                <a:cs typeface="SM KGothic Std Regular"/>
              </a:rPr>
              <a:t>활용 가치성</a:t>
            </a:r>
            <a:endParaRPr lang="en-US" altLang="ko-KR" sz="1800" b="1" dirty="0">
              <a:solidFill>
                <a:schemeClr val="tx1">
                  <a:alpha val="75000"/>
                </a:schemeClr>
              </a:solidFill>
              <a:latin typeface="+mj-ea"/>
              <a:cs typeface="SM KGothic Std Regular"/>
            </a:endParaRPr>
          </a:p>
          <a:p>
            <a:pPr marL="0" indent="0" algn="ctr">
              <a:buNone/>
            </a:pPr>
            <a:endParaRPr lang="en-US" altLang="ko-KR" sz="800" dirty="0">
              <a:solidFill>
                <a:srgbClr val="3F626D">
                  <a:alpha val="75000"/>
                </a:srgbClr>
              </a:solidFill>
              <a:latin typeface="+mj-ea"/>
              <a:cs typeface="SM JGothic Std Regular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ko-KR" altLang="en-US" sz="140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 </a:t>
            </a:r>
            <a:r>
              <a:rPr lang="en-US" altLang="ko-KR" sz="140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- </a:t>
            </a:r>
            <a:r>
              <a:rPr lang="ko-KR" altLang="en-US" sz="140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향후 응용 </a:t>
            </a:r>
            <a:r>
              <a:rPr lang="ko-KR" altLang="en-US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및 변화</a:t>
            </a:r>
            <a:r>
              <a:rPr lang="en-US" altLang="ko-KR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·</a:t>
            </a:r>
            <a:r>
              <a:rPr lang="ko-KR" altLang="en-US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파급 </a:t>
            </a:r>
            <a:r>
              <a:rPr lang="ko-KR" altLang="en-US" sz="1400" dirty="0" err="1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예상도와</a:t>
            </a:r>
            <a:r>
              <a:rPr lang="ko-KR" altLang="en-US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 다양한 </a:t>
            </a:r>
            <a:r>
              <a:rPr lang="ko-KR" altLang="en-US" sz="140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산업분야와 어떤 </a:t>
            </a:r>
            <a:r>
              <a:rPr lang="ko-KR" altLang="en-US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시너지 효과가 창출될 수 </a:t>
            </a:r>
            <a:r>
              <a:rPr lang="ko-KR" altLang="en-US" sz="140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있는지 작성해 주시기 바랍니다</a:t>
            </a:r>
            <a:r>
              <a:rPr lang="en-US" altLang="ko-KR" sz="140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.</a:t>
            </a:r>
            <a:endParaRPr lang="en-US" sz="1400" dirty="0">
              <a:solidFill>
                <a:srgbClr val="3F626D">
                  <a:alpha val="75000"/>
                </a:srgbClr>
              </a:solidFill>
              <a:latin typeface="+mj-ea"/>
              <a:ea typeface="Noto Sans Korean Regular" panose="020B0500000000000000" pitchFamily="34" charset="-127"/>
              <a:cs typeface="SM KGothic Std Regular"/>
            </a:endParaRPr>
          </a:p>
          <a:p>
            <a:pPr algn="ctr">
              <a:lnSpc>
                <a:spcPct val="120000"/>
              </a:lnSpc>
              <a:buFontTx/>
              <a:buChar char="-"/>
            </a:pPr>
            <a:endParaRPr lang="en-US" sz="2000" dirty="0">
              <a:solidFill>
                <a:srgbClr val="3F626D">
                  <a:alpha val="75000"/>
                </a:srgbClr>
              </a:solidFill>
              <a:latin typeface="Noto Sans Korean Regular" panose="020B0500000000000000" pitchFamily="34" charset="-127"/>
              <a:ea typeface="Noto Sans Korean Regular" panose="020B0500000000000000" pitchFamily="34" charset="-127"/>
              <a:cs typeface="SM KGothic Std Regular"/>
            </a:endParaRPr>
          </a:p>
        </p:txBody>
      </p:sp>
      <p:pic>
        <p:nvPicPr>
          <p:cNvPr id="3" name="그림 2" descr="폰트, 텍스트, 로고, 그래픽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EDD6982-3944-7EB4-C38F-1C5A58751D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34437" y="132116"/>
            <a:ext cx="919018" cy="276326"/>
          </a:xfrm>
          <a:prstGeom prst="rect">
            <a:avLst/>
          </a:prstGeom>
        </p:spPr>
      </p:pic>
      <p:cxnSp>
        <p:nvCxnSpPr>
          <p:cNvPr id="4" name="직선 연결선 3">
            <a:extLst>
              <a:ext uri="{FF2B5EF4-FFF2-40B4-BE49-F238E27FC236}">
                <a16:creationId xmlns:a16="http://schemas.microsoft.com/office/drawing/2014/main" id="{5576A7D5-67A9-F5A1-242E-FE7E0CF3DC42}"/>
              </a:ext>
            </a:extLst>
          </p:cNvPr>
          <p:cNvCxnSpPr>
            <a:cxnSpLocks/>
          </p:cNvCxnSpPr>
          <p:nvPr/>
        </p:nvCxnSpPr>
        <p:spPr>
          <a:xfrm>
            <a:off x="530579" y="1"/>
            <a:ext cx="13063" cy="1079867"/>
          </a:xfrm>
          <a:prstGeom prst="line">
            <a:avLst/>
          </a:prstGeom>
          <a:ln w="63500">
            <a:solidFill>
              <a:srgbClr val="28D3D6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842FA1F7-E9EB-225D-368E-24BD829B3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337B-F046-F345-AC1D-E29AD76376D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5607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/>
          <p:cNvSpPr txBox="1">
            <a:spLocks/>
          </p:cNvSpPr>
          <p:nvPr/>
        </p:nvSpPr>
        <p:spPr>
          <a:xfrm>
            <a:off x="601469" y="408442"/>
            <a:ext cx="4407227" cy="8061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10000"/>
              </a:lnSpc>
            </a:pPr>
            <a:r>
              <a:rPr lang="en-US" altLang="ko-KR" sz="1100" b="1">
                <a:solidFill>
                  <a:srgbClr val="0F1675"/>
                </a:solidFill>
                <a:latin typeface="+mj-ea"/>
                <a:cs typeface="SM KGothic Std Regular"/>
              </a:rPr>
              <a:t>2026 </a:t>
            </a:r>
            <a:r>
              <a:rPr lang="en-US" altLang="ko-KR" sz="1100" b="1" dirty="0">
                <a:solidFill>
                  <a:srgbClr val="0F1675"/>
                </a:solidFill>
                <a:latin typeface="+mj-ea"/>
                <a:cs typeface="SM KGothic Std Regular"/>
              </a:rPr>
              <a:t>WIS Best Innovation</a:t>
            </a:r>
            <a:br>
              <a:rPr lang="en-US" altLang="ko-KR" sz="2800" dirty="0">
                <a:solidFill>
                  <a:srgbClr val="3F626D"/>
                </a:solidFill>
                <a:latin typeface="Noto Sans Korean Regular" panose="020B0500000000000000" pitchFamily="34" charset="-127"/>
                <a:ea typeface="Noto Sans Korean Regular" panose="020B0500000000000000" pitchFamily="34" charset="-127"/>
                <a:cs typeface="SM KGothic Std Regular"/>
              </a:rPr>
            </a:br>
            <a:r>
              <a:rPr lang="ko-KR" altLang="en-US" sz="2000" b="1" dirty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Ⅱ</a:t>
            </a:r>
            <a:r>
              <a:rPr lang="en-US" altLang="ko-KR" sz="2000" b="1" dirty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. </a:t>
            </a:r>
            <a:r>
              <a:rPr lang="ko-KR" altLang="en-US" sz="2000" b="1" dirty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경제적 성과</a:t>
            </a:r>
            <a:endParaRPr lang="en-US" altLang="ko-KR" sz="2000" b="1" dirty="0">
              <a:solidFill>
                <a:srgbClr val="1D2B37"/>
              </a:solidFill>
              <a:latin typeface="+mj-ea"/>
              <a:cs typeface="SM KGothic Std Regular"/>
            </a:endParaRPr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601469" y="1514764"/>
            <a:ext cx="10980931" cy="4370629"/>
          </a:xfrm>
          <a:effectLst/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800" b="1" dirty="0">
                <a:solidFill>
                  <a:schemeClr val="tx1">
                    <a:alpha val="75000"/>
                  </a:schemeClr>
                </a:solidFill>
                <a:latin typeface="+mj-ea"/>
                <a:cs typeface="SM KGothic Std Regular"/>
              </a:rPr>
              <a:t>1</a:t>
            </a:r>
            <a:r>
              <a:rPr lang="en-US" altLang="ko-KR" sz="1800" b="1">
                <a:solidFill>
                  <a:schemeClr val="tx1">
                    <a:alpha val="75000"/>
                  </a:schemeClr>
                </a:solidFill>
                <a:latin typeface="+mj-ea"/>
                <a:cs typeface="SM KGothic Std Regular"/>
              </a:rPr>
              <a:t>. </a:t>
            </a:r>
            <a:r>
              <a:rPr lang="ko-KR" altLang="en-US" sz="1800" b="1">
                <a:solidFill>
                  <a:schemeClr val="tx1">
                    <a:alpha val="75000"/>
                  </a:schemeClr>
                </a:solidFill>
                <a:latin typeface="+mj-ea"/>
                <a:cs typeface="SM KGothic Std Regular"/>
              </a:rPr>
              <a:t>경쟁력</a:t>
            </a:r>
            <a:endParaRPr lang="en-US" altLang="ko-KR" sz="1800" b="1" dirty="0">
              <a:solidFill>
                <a:schemeClr val="tx1">
                  <a:alpha val="75000"/>
                </a:schemeClr>
              </a:solidFill>
              <a:latin typeface="+mj-ea"/>
              <a:cs typeface="SM KGothic Std Regular"/>
            </a:endParaRPr>
          </a:p>
          <a:p>
            <a:pPr marL="0" indent="0">
              <a:buNone/>
            </a:pPr>
            <a:endParaRPr lang="en-US" altLang="ko-KR" sz="800" dirty="0">
              <a:solidFill>
                <a:srgbClr val="3F626D">
                  <a:alpha val="75000"/>
                </a:srgbClr>
              </a:solidFill>
              <a:latin typeface="+mj-ea"/>
              <a:cs typeface="SM JGothic Std Regular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ko-KR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 - </a:t>
            </a:r>
            <a:r>
              <a:rPr lang="ko-KR" altLang="en-US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제품의 가치적 우월성과 고객</a:t>
            </a:r>
            <a:r>
              <a:rPr lang="en-US" altLang="ko-KR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(</a:t>
            </a:r>
            <a:r>
              <a:rPr lang="ko-KR" altLang="en-US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사</a:t>
            </a:r>
            <a:r>
              <a:rPr lang="en-US" altLang="ko-KR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)</a:t>
            </a:r>
            <a:r>
              <a:rPr lang="ko-KR" altLang="en-US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 관점 </a:t>
            </a:r>
            <a:r>
              <a:rPr lang="ko-KR" altLang="en-US" sz="1400" err="1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매력도는</a:t>
            </a:r>
            <a:r>
              <a:rPr lang="ko-KR" altLang="en-US" sz="140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 어느 정도인지 작성해 주시기 바랍니다</a:t>
            </a:r>
            <a:r>
              <a:rPr lang="en-US" altLang="ko-KR" sz="140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.</a:t>
            </a:r>
            <a:endParaRPr lang="en-US" sz="1400" dirty="0">
              <a:solidFill>
                <a:srgbClr val="3F626D">
                  <a:alpha val="75000"/>
                </a:srgbClr>
              </a:solidFill>
              <a:latin typeface="+mj-ea"/>
              <a:ea typeface="Noto Sans Korean Regular" panose="020B0500000000000000" pitchFamily="34" charset="-127"/>
              <a:cs typeface="SM KGothic Std Regular"/>
            </a:endParaRPr>
          </a:p>
          <a:p>
            <a:pPr algn="ctr">
              <a:lnSpc>
                <a:spcPct val="120000"/>
              </a:lnSpc>
              <a:buFontTx/>
              <a:buChar char="-"/>
            </a:pPr>
            <a:endParaRPr lang="en-US" sz="2000" dirty="0">
              <a:solidFill>
                <a:srgbClr val="3F626D">
                  <a:alpha val="75000"/>
                </a:srgbClr>
              </a:solidFill>
              <a:latin typeface="Noto Sans Korean Regular" panose="020B0500000000000000" pitchFamily="34" charset="-127"/>
              <a:ea typeface="Noto Sans Korean Regular" panose="020B0500000000000000" pitchFamily="34" charset="-127"/>
              <a:cs typeface="SM KGothic Std Regular"/>
            </a:endParaRPr>
          </a:p>
        </p:txBody>
      </p:sp>
      <p:pic>
        <p:nvPicPr>
          <p:cNvPr id="3" name="그림 2" descr="폰트, 텍스트, 로고, 그래픽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A9544E2E-170E-9131-6B7D-01C7826FD1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34437" y="132116"/>
            <a:ext cx="919018" cy="276326"/>
          </a:xfrm>
          <a:prstGeom prst="rect">
            <a:avLst/>
          </a:prstGeom>
        </p:spPr>
      </p:pic>
      <p:cxnSp>
        <p:nvCxnSpPr>
          <p:cNvPr id="4" name="직선 연결선 3">
            <a:extLst>
              <a:ext uri="{FF2B5EF4-FFF2-40B4-BE49-F238E27FC236}">
                <a16:creationId xmlns:a16="http://schemas.microsoft.com/office/drawing/2014/main" id="{814AE020-C4AE-3DB1-1263-A7735B5CD4CB}"/>
              </a:ext>
            </a:extLst>
          </p:cNvPr>
          <p:cNvCxnSpPr>
            <a:cxnSpLocks/>
          </p:cNvCxnSpPr>
          <p:nvPr/>
        </p:nvCxnSpPr>
        <p:spPr>
          <a:xfrm>
            <a:off x="530579" y="1"/>
            <a:ext cx="13063" cy="1079867"/>
          </a:xfrm>
          <a:prstGeom prst="line">
            <a:avLst/>
          </a:prstGeom>
          <a:ln w="63500">
            <a:solidFill>
              <a:srgbClr val="28D3D6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44289587-C81B-C9E8-79EA-091DD6AE9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337B-F046-F345-AC1D-E29AD76376D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1374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/>
          <p:cNvSpPr txBox="1">
            <a:spLocks/>
          </p:cNvSpPr>
          <p:nvPr/>
        </p:nvSpPr>
        <p:spPr>
          <a:xfrm>
            <a:off x="601473" y="408442"/>
            <a:ext cx="4407227" cy="8061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10000"/>
              </a:lnSpc>
            </a:pPr>
            <a:r>
              <a:rPr lang="en-US" altLang="ko-KR" sz="1100" b="1">
                <a:solidFill>
                  <a:srgbClr val="0F1675"/>
                </a:solidFill>
                <a:latin typeface="+mj-ea"/>
                <a:cs typeface="SM KGothic Std Regular"/>
              </a:rPr>
              <a:t>2026 </a:t>
            </a:r>
            <a:r>
              <a:rPr lang="en-US" altLang="ko-KR" sz="1100" b="1" dirty="0">
                <a:solidFill>
                  <a:srgbClr val="0F1675"/>
                </a:solidFill>
                <a:latin typeface="+mj-ea"/>
                <a:cs typeface="SM KGothic Std Regular"/>
              </a:rPr>
              <a:t>WIS Best Innovation</a:t>
            </a:r>
            <a:br>
              <a:rPr lang="en-US" altLang="ko-KR" sz="2800" dirty="0">
                <a:solidFill>
                  <a:srgbClr val="3F626D"/>
                </a:solidFill>
                <a:latin typeface="Noto Sans Korean Regular" panose="020B0500000000000000" pitchFamily="34" charset="-127"/>
                <a:ea typeface="Noto Sans Korean Regular" panose="020B0500000000000000" pitchFamily="34" charset="-127"/>
                <a:cs typeface="SM KGothic Std Regular"/>
              </a:rPr>
            </a:br>
            <a:r>
              <a:rPr lang="ko-KR" altLang="en-US" sz="2000" b="1" dirty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Ⅱ</a:t>
            </a:r>
            <a:r>
              <a:rPr lang="en-US" altLang="ko-KR" sz="2000" b="1" dirty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. </a:t>
            </a:r>
            <a:r>
              <a:rPr lang="ko-KR" altLang="en-US" sz="2000" b="1" dirty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경제적 성과</a:t>
            </a:r>
            <a:endParaRPr lang="en-US" altLang="ko-KR" sz="2000" b="1" dirty="0">
              <a:solidFill>
                <a:srgbClr val="1D2B37"/>
              </a:solidFill>
              <a:latin typeface="+mj-ea"/>
              <a:cs typeface="SM KGothic Std Regular"/>
            </a:endParaRPr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601473" y="1551709"/>
            <a:ext cx="10980927" cy="4333684"/>
          </a:xfrm>
          <a:effectLst/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800" b="1" dirty="0">
                <a:solidFill>
                  <a:schemeClr val="tx1">
                    <a:alpha val="75000"/>
                  </a:schemeClr>
                </a:solidFill>
                <a:latin typeface="+mj-ea"/>
                <a:cs typeface="SM KGothic Std Regular"/>
              </a:rPr>
              <a:t>2</a:t>
            </a:r>
            <a:r>
              <a:rPr lang="en-US" altLang="ko-KR" sz="1800" b="1">
                <a:solidFill>
                  <a:schemeClr val="tx1">
                    <a:alpha val="75000"/>
                  </a:schemeClr>
                </a:solidFill>
                <a:latin typeface="+mj-ea"/>
                <a:cs typeface="SM KGothic Std Regular"/>
              </a:rPr>
              <a:t>. </a:t>
            </a:r>
            <a:r>
              <a:rPr lang="ko-KR" altLang="en-US" sz="1800" b="1">
                <a:solidFill>
                  <a:schemeClr val="tx1">
                    <a:alpha val="75000"/>
                  </a:schemeClr>
                </a:solidFill>
                <a:latin typeface="+mj-ea"/>
                <a:cs typeface="SM KGothic Std Regular"/>
              </a:rPr>
              <a:t>성장 가능성</a:t>
            </a:r>
            <a:endParaRPr lang="en-US" altLang="ko-KR" sz="1800" b="1" dirty="0">
              <a:solidFill>
                <a:schemeClr val="tx1">
                  <a:alpha val="75000"/>
                </a:schemeClr>
              </a:solidFill>
              <a:latin typeface="+mj-ea"/>
              <a:cs typeface="SM KGothic Std Regular"/>
            </a:endParaRPr>
          </a:p>
          <a:p>
            <a:pPr marL="0" indent="0">
              <a:buNone/>
            </a:pPr>
            <a:endParaRPr lang="en-US" altLang="ko-KR" sz="800" dirty="0">
              <a:solidFill>
                <a:srgbClr val="1D2B37">
                  <a:alpha val="75000"/>
                </a:srgbClr>
              </a:solidFill>
              <a:latin typeface="+mj-ea"/>
              <a:cs typeface="SM JGothic Std Regular"/>
            </a:endParaRPr>
          </a:p>
          <a:p>
            <a:pPr marL="0" indent="0">
              <a:buNone/>
            </a:pPr>
            <a:r>
              <a:rPr lang="en-US" altLang="ko-KR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 </a:t>
            </a:r>
            <a:r>
              <a:rPr lang="en-US" altLang="ko-KR" sz="140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- </a:t>
            </a:r>
            <a:r>
              <a:rPr lang="ko-KR" altLang="en-US" sz="140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지속 </a:t>
            </a:r>
            <a:r>
              <a:rPr lang="ko-KR" altLang="en-US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가능한 성과 창출 가능 여부 등 성장 </a:t>
            </a:r>
            <a:r>
              <a:rPr lang="ko-KR" altLang="en-US" sz="140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가능성을 작성해 주시기 바랍니다</a:t>
            </a:r>
            <a:r>
              <a:rPr lang="en-US" altLang="ko-KR" sz="140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.</a:t>
            </a:r>
            <a:endParaRPr lang="en-US" sz="1400" dirty="0">
              <a:solidFill>
                <a:srgbClr val="3F626D">
                  <a:alpha val="75000"/>
                </a:srgbClr>
              </a:solidFill>
              <a:latin typeface="+mj-ea"/>
              <a:ea typeface="Noto Sans Korean Regular" panose="020B0500000000000000" pitchFamily="34" charset="-127"/>
              <a:cs typeface="SM KGothic Std Regular"/>
            </a:endParaRPr>
          </a:p>
          <a:p>
            <a:pPr algn="ctr">
              <a:lnSpc>
                <a:spcPct val="120000"/>
              </a:lnSpc>
              <a:buFontTx/>
              <a:buChar char="-"/>
            </a:pPr>
            <a:endParaRPr lang="en-US" sz="2000" dirty="0">
              <a:solidFill>
                <a:srgbClr val="3F626D">
                  <a:alpha val="75000"/>
                </a:srgbClr>
              </a:solidFill>
              <a:latin typeface="Noto Sans Korean Regular" panose="020B0500000000000000" pitchFamily="34" charset="-127"/>
              <a:ea typeface="Noto Sans Korean Regular" panose="020B0500000000000000" pitchFamily="34" charset="-127"/>
              <a:cs typeface="SM KGothic Std Regular"/>
            </a:endParaRPr>
          </a:p>
        </p:txBody>
      </p:sp>
      <p:pic>
        <p:nvPicPr>
          <p:cNvPr id="3" name="그림 2" descr="폰트, 텍스트, 로고, 그래픽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4B42247-A2CB-8F9B-7DCB-48FA0AA786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34437" y="132116"/>
            <a:ext cx="919018" cy="276326"/>
          </a:xfrm>
          <a:prstGeom prst="rect">
            <a:avLst/>
          </a:prstGeom>
        </p:spPr>
      </p:pic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7B7ADF98-4774-90AD-4C39-33C0F2FB39B8}"/>
              </a:ext>
            </a:extLst>
          </p:cNvPr>
          <p:cNvCxnSpPr>
            <a:cxnSpLocks/>
          </p:cNvCxnSpPr>
          <p:nvPr/>
        </p:nvCxnSpPr>
        <p:spPr>
          <a:xfrm>
            <a:off x="530579" y="1"/>
            <a:ext cx="13063" cy="1079867"/>
          </a:xfrm>
          <a:prstGeom prst="line">
            <a:avLst/>
          </a:prstGeom>
          <a:ln w="63500">
            <a:solidFill>
              <a:srgbClr val="28D3D6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2D961DD-5A3E-55D5-81CF-9045463EC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337B-F046-F345-AC1D-E29AD76376D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39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5042</TotalTime>
  <Words>516</Words>
  <Application>Microsoft Office PowerPoint</Application>
  <PresentationFormat>와이드스크린</PresentationFormat>
  <Paragraphs>72</Paragraphs>
  <Slides>10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2</vt:i4>
      </vt:variant>
      <vt:variant>
        <vt:lpstr>슬라이드 제목</vt:lpstr>
      </vt:variant>
      <vt:variant>
        <vt:i4>10</vt:i4>
      </vt:variant>
    </vt:vector>
  </HeadingPairs>
  <TitlesOfParts>
    <vt:vector size="18" baseType="lpstr">
      <vt:lpstr>Noto Sans Korean Regular</vt:lpstr>
      <vt:lpstr>맑은 고딕</vt:lpstr>
      <vt:lpstr>휴먼고딕</vt:lpstr>
      <vt:lpstr>Arial</vt:lpstr>
      <vt:lpstr>Arial Black</vt:lpstr>
      <vt:lpstr>Calibri</vt:lpstr>
      <vt:lpstr>Office Theme</vt:lpstr>
      <vt:lpstr>디자인 사용자 지정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효정 임</dc:creator>
  <cp:lastModifiedBy>박소연</cp:lastModifiedBy>
  <cp:revision>344</cp:revision>
  <dcterms:created xsi:type="dcterms:W3CDTF">2012-10-30T15:46:08Z</dcterms:created>
  <dcterms:modified xsi:type="dcterms:W3CDTF">2026-02-09T02:01:46Z</dcterms:modified>
</cp:coreProperties>
</file>